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2"/>
  </p:notesMasterIdLst>
  <p:handoutMasterIdLst>
    <p:handoutMasterId r:id="rId13"/>
  </p:handoutMasterIdLst>
  <p:sldIdLst>
    <p:sldId id="282" r:id="rId5"/>
    <p:sldId id="299" r:id="rId6"/>
    <p:sldId id="303" r:id="rId7"/>
    <p:sldId id="302" r:id="rId8"/>
    <p:sldId id="297" r:id="rId9"/>
    <p:sldId id="301" r:id="rId10"/>
    <p:sldId id="29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6352" autoAdjust="0"/>
  </p:normalViewPr>
  <p:slideViewPr>
    <p:cSldViewPr snapToGrid="0">
      <p:cViewPr varScale="1">
        <p:scale>
          <a:sx n="62" d="100"/>
          <a:sy n="62" d="100"/>
        </p:scale>
        <p:origin x="1488" y="6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60" d="100"/>
          <a:sy n="60" d="100"/>
        </p:scale>
        <p:origin x="242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5/20/2020</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5/20/2020</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thank you for joining me for today’s presentation. My name is Braydon Janecek and today we will be discussing an approach to pneumonia detection using chest x-rays and deep learning based computer vision. </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1</a:t>
            </a:fld>
            <a:endParaRPr lang="en-US" noProof="0"/>
          </a:p>
        </p:txBody>
      </p:sp>
    </p:spTree>
    <p:extLst>
      <p:ext uri="{BB962C8B-B14F-4D97-AF65-F5344CB8AC3E}">
        <p14:creationId xmlns:p14="http://schemas.microsoft.com/office/powerpoint/2010/main" val="386151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of May 2020 there have been over 1 million confirmed cases of Covid-19. </a:t>
            </a:r>
          </a:p>
          <a:p>
            <a:endParaRPr lang="en-US" dirty="0"/>
          </a:p>
          <a:p>
            <a:r>
              <a:rPr lang="en-US" dirty="0"/>
              <a:t>Complicated cases of Covid-19 will lead to pneumonia, a condition where the lungs become inflamed and fill with fluid making it difficult to breathe. Severe complications of Covid-19 have led to nearly 100k deaths in the United States. </a:t>
            </a:r>
          </a:p>
          <a:p>
            <a:endParaRPr lang="en-US" dirty="0"/>
          </a:p>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a:t>
            </a:fld>
            <a:endParaRPr lang="en-US" noProof="0"/>
          </a:p>
        </p:txBody>
      </p:sp>
    </p:spTree>
    <p:extLst>
      <p:ext uri="{BB962C8B-B14F-4D97-AF65-F5344CB8AC3E}">
        <p14:creationId xmlns:p14="http://schemas.microsoft.com/office/powerpoint/2010/main" val="2745061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dataset we trained our algorithm on consisted of 3,875 pneumonia cases and 1,349 normal cases. </a:t>
            </a:r>
          </a:p>
          <a:p>
            <a:endParaRPr lang="en-US" dirty="0"/>
          </a:p>
          <a:p>
            <a:r>
              <a:rPr lang="en-US" dirty="0"/>
              <a:t>Note the pulmonary effusion on the patients left lung in the photograph on the left. This is the type of features we attempted to train our models to pick up on. </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3</a:t>
            </a:fld>
            <a:endParaRPr lang="en-US" noProof="0"/>
          </a:p>
        </p:txBody>
      </p:sp>
    </p:spTree>
    <p:extLst>
      <p:ext uri="{BB962C8B-B14F-4D97-AF65-F5344CB8AC3E}">
        <p14:creationId xmlns:p14="http://schemas.microsoft.com/office/powerpoint/2010/main" val="2491043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with most image classification problems, our problem was well suited for deep learning</a:t>
            </a:r>
          </a:p>
          <a:p>
            <a:endParaRPr lang="en-US" dirty="0"/>
          </a:p>
          <a:p>
            <a:r>
              <a:rPr lang="en-US" dirty="0"/>
              <a:t>We elected to utilize a baseline model based on an architecture which had proven well on image classification problems, including the widely know benchmark ImageNet dataset</a:t>
            </a:r>
          </a:p>
          <a:p>
            <a:endParaRPr lang="en-US" dirty="0"/>
          </a:p>
          <a:p>
            <a:r>
              <a:rPr lang="en-US" dirty="0"/>
              <a:t>We proceeded to iterate on this model by making in more generalizable. We had a limited dataset to train on so we created augmented images in order to artificially increase the size of the training data. Led to a modest increase in accuracy. </a:t>
            </a:r>
          </a:p>
          <a:p>
            <a:endParaRPr lang="en-US" dirty="0"/>
          </a:p>
          <a:p>
            <a:r>
              <a:rPr lang="en-US" dirty="0"/>
              <a:t>Finally, we utilized models which had been fully trained models on the large ImageNet themselves which led to our best results</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4</a:t>
            </a:fld>
            <a:endParaRPr lang="en-US" noProof="0"/>
          </a:p>
        </p:txBody>
      </p:sp>
    </p:spTree>
    <p:extLst>
      <p:ext uri="{BB962C8B-B14F-4D97-AF65-F5344CB8AC3E}">
        <p14:creationId xmlns:p14="http://schemas.microsoft.com/office/powerpoint/2010/main" val="1294280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best model had an accuracy of 82.85% on the test dataset which contained 390 pneumonia cases and 234 normal cases. Though it generated many false positives, our model could recognize 99.74% of all pneumonia cases. In the medical field it is obviously much more preferred to have a high FPR as opposed to a high FNR. </a:t>
            </a:r>
          </a:p>
          <a:p>
            <a:endParaRPr lang="en-US" dirty="0"/>
          </a:p>
          <a:p>
            <a:r>
              <a:rPr lang="en-US" dirty="0"/>
              <a:t>Disappointingly our model did not generalize well to our small Covid-19 dataset. The same model was capable of detecting 85% of the Covid-19 cases, however, its accuracy was around 60% which is hardly better than flipping a coin. There is certainly room for improvement here, however, more data is needed. </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5</a:t>
            </a:fld>
            <a:endParaRPr lang="en-US" noProof="0"/>
          </a:p>
        </p:txBody>
      </p:sp>
    </p:spTree>
    <p:extLst>
      <p:ext uri="{BB962C8B-B14F-4D97-AF65-F5344CB8AC3E}">
        <p14:creationId xmlns:p14="http://schemas.microsoft.com/office/powerpoint/2010/main" val="2834988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6</a:t>
            </a:fld>
            <a:endParaRPr lang="en-US" noProof="0"/>
          </a:p>
        </p:txBody>
      </p:sp>
    </p:spTree>
    <p:extLst>
      <p:ext uri="{BB962C8B-B14F-4D97-AF65-F5344CB8AC3E}">
        <p14:creationId xmlns:p14="http://schemas.microsoft.com/office/powerpoint/2010/main" val="134656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7</a:t>
            </a:fld>
            <a:endParaRPr lang="en-US" noProof="0"/>
          </a:p>
        </p:txBody>
      </p:sp>
    </p:spTree>
    <p:extLst>
      <p:ext uri="{BB962C8B-B14F-4D97-AF65-F5344CB8AC3E}">
        <p14:creationId xmlns:p14="http://schemas.microsoft.com/office/powerpoint/2010/main" val="4189610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Small Image">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9980476" y="0"/>
            <a:ext cx="2211524" cy="6858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tx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11904" y="4650539"/>
            <a:ext cx="3401478" cy="1192038"/>
          </a:xfrm>
          <a:solidFill>
            <a:schemeClr val="tx1"/>
          </a:solidFill>
        </p:spPr>
        <p:txBody>
          <a:bodyPr lIns="252000" tIns="0" anchor="ctr"/>
          <a:lstStyle>
            <a:lvl1pPr marL="0" indent="0" algn="l">
              <a:lnSpc>
                <a:spcPct val="100000"/>
              </a:lnSpc>
              <a:buNone/>
              <a:defRPr sz="1800" i="1">
                <a:solidFill>
                  <a:schemeClr val="bg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2916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hasCustomPrompt="1"/>
          </p:nvPr>
        </p:nvSpPr>
        <p:spPr>
          <a:xfrm>
            <a:off x="3572900" y="1511476"/>
            <a:ext cx="2916000" cy="4679249"/>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hasCustomPrompt="1"/>
          </p:nvPr>
        </p:nvSpPr>
        <p:spPr>
          <a:xfrm>
            <a:off x="6713800" y="1511475"/>
            <a:ext cx="2916000"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654388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1764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290450" y="1512000"/>
            <a:ext cx="1764000"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4148900" y="1512000"/>
            <a:ext cx="1764000"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6007350" y="1507535"/>
            <a:ext cx="1764000"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7865800" y="1507535"/>
            <a:ext cx="1764000" cy="468371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B5A8293F-A5B5-4FCC-BF27-A25B1BAFF245}"/>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4837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solidFill>
              </a:defRPr>
            </a:lvl1pPr>
          </a:lstStyle>
          <a:p>
            <a:r>
              <a:rPr lang="en-US"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1" y="1008000"/>
            <a:ext cx="9198116"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8E801980-CBAE-4A50-886D-54D7BB2E1947}"/>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EDF756E-F310-4229-ACDD-055D299A95FB}"/>
              </a:ext>
            </a:extLst>
          </p:cNvPr>
          <p:cNvSpPr/>
          <p:nvPr userDrawn="1"/>
        </p:nvSpPr>
        <p:spPr>
          <a:xfrm>
            <a:off x="6297105" y="424206"/>
            <a:ext cx="5505254" cy="57314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9" name="Subtitle 2">
            <a:extLst>
              <a:ext uri="{FF2B5EF4-FFF2-40B4-BE49-F238E27FC236}">
                <a16:creationId xmlns:a16="http://schemas.microsoft.com/office/drawing/2014/main" id="{07666241-4AF6-458A-A571-6C6C291D72F1}"/>
              </a:ext>
            </a:extLst>
          </p:cNvPr>
          <p:cNvSpPr>
            <a:spLocks noGrp="1"/>
          </p:cNvSpPr>
          <p:nvPr>
            <p:ph type="subTitle" idx="1"/>
          </p:nvPr>
        </p:nvSpPr>
        <p:spPr>
          <a:xfrm>
            <a:off x="6532775" y="3639199"/>
            <a:ext cx="5053936"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Title 5">
            <a:extLst>
              <a:ext uri="{FF2B5EF4-FFF2-40B4-BE49-F238E27FC236}">
                <a16:creationId xmlns:a16="http://schemas.microsoft.com/office/drawing/2014/main" id="{6F4F2BBF-F210-4954-9C73-A0030AACDDFE}"/>
              </a:ext>
            </a:extLst>
          </p:cNvPr>
          <p:cNvSpPr>
            <a:spLocks noGrp="1"/>
          </p:cNvSpPr>
          <p:nvPr>
            <p:ph type="title" hasCustomPrompt="1"/>
          </p:nvPr>
        </p:nvSpPr>
        <p:spPr>
          <a:xfrm>
            <a:off x="6532775" y="993303"/>
            <a:ext cx="5053936" cy="2513468"/>
          </a:xfrm>
        </p:spPr>
        <p:txBody>
          <a:bodyPr/>
          <a:lstStyle>
            <a:lvl1pPr>
              <a:defRPr sz="5400" cap="none">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12277791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0" name="Content Placeholder 2">
            <a:extLst>
              <a:ext uri="{FF2B5EF4-FFF2-40B4-BE49-F238E27FC236}">
                <a16:creationId xmlns:a16="http://schemas.microsoft.com/office/drawing/2014/main" id="{FD1EE834-4B70-4715-8346-1C0298347EE0}"/>
              </a:ext>
            </a:extLst>
          </p:cNvPr>
          <p:cNvSpPr>
            <a:spLocks noGrp="1"/>
          </p:cNvSpPr>
          <p:nvPr>
            <p:ph idx="1" hasCustomPrompt="1"/>
          </p:nvPr>
        </p:nvSpPr>
        <p:spPr>
          <a:xfrm>
            <a:off x="432000" y="1046375"/>
            <a:ext cx="9198000" cy="51305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2800888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Content Placeholder 2">
            <a:extLst>
              <a:ext uri="{FF2B5EF4-FFF2-40B4-BE49-F238E27FC236}">
                <a16:creationId xmlns:a16="http://schemas.microsoft.com/office/drawing/2014/main" id="{EAE43F4C-1A64-4197-A44B-E6EB874E243B}"/>
              </a:ext>
            </a:extLst>
          </p:cNvPr>
          <p:cNvSpPr>
            <a:spLocks noGrp="1"/>
          </p:cNvSpPr>
          <p:nvPr>
            <p:ph sz="half" idx="1" hasCustomPrompt="1"/>
          </p:nvPr>
        </p:nvSpPr>
        <p:spPr>
          <a:xfrm>
            <a:off x="432000" y="1046376"/>
            <a:ext cx="4435831" cy="51305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ntent Placeholder 3">
            <a:extLst>
              <a:ext uri="{FF2B5EF4-FFF2-40B4-BE49-F238E27FC236}">
                <a16:creationId xmlns:a16="http://schemas.microsoft.com/office/drawing/2014/main" id="{D7B3F5B8-DC28-4878-AC9F-D434D7542D8F}"/>
              </a:ext>
            </a:extLst>
          </p:cNvPr>
          <p:cNvSpPr>
            <a:spLocks noGrp="1"/>
          </p:cNvSpPr>
          <p:nvPr>
            <p:ph sz="half" idx="2" hasCustomPrompt="1"/>
          </p:nvPr>
        </p:nvSpPr>
        <p:spPr>
          <a:xfrm>
            <a:off x="5194169" y="1046376"/>
            <a:ext cx="4435831" cy="51305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574397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Text Placeholder 2">
            <a:extLst>
              <a:ext uri="{FF2B5EF4-FFF2-40B4-BE49-F238E27FC236}">
                <a16:creationId xmlns:a16="http://schemas.microsoft.com/office/drawing/2014/main" id="{CB97B01E-88B2-448F-BD96-A1AAFA39AC1E}"/>
              </a:ext>
            </a:extLst>
          </p:cNvPr>
          <p:cNvSpPr>
            <a:spLocks noGrp="1"/>
          </p:cNvSpPr>
          <p:nvPr>
            <p:ph type="body" idx="1" hasCustomPrompt="1"/>
          </p:nvPr>
        </p:nvSpPr>
        <p:spPr>
          <a:xfrm>
            <a:off x="432000" y="1068420"/>
            <a:ext cx="4434840" cy="823912"/>
          </a:xfrm>
          <a:solidFill>
            <a:schemeClr val="tx1"/>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8" name="Text Placeholder 4">
            <a:extLst>
              <a:ext uri="{FF2B5EF4-FFF2-40B4-BE49-F238E27FC236}">
                <a16:creationId xmlns:a16="http://schemas.microsoft.com/office/drawing/2014/main" id="{40BADDE2-4EE6-41B4-804C-EBF680128B40}"/>
              </a:ext>
            </a:extLst>
          </p:cNvPr>
          <p:cNvSpPr>
            <a:spLocks noGrp="1"/>
          </p:cNvSpPr>
          <p:nvPr>
            <p:ph type="body" sz="quarter" idx="3" hasCustomPrompt="1"/>
          </p:nvPr>
        </p:nvSpPr>
        <p:spPr>
          <a:xfrm>
            <a:off x="5195160" y="1068420"/>
            <a:ext cx="4434840" cy="823912"/>
          </a:xfrm>
          <a:solidFill>
            <a:schemeClr val="tx1"/>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9" name="Content Placeholder 3">
            <a:extLst>
              <a:ext uri="{FF2B5EF4-FFF2-40B4-BE49-F238E27FC236}">
                <a16:creationId xmlns:a16="http://schemas.microsoft.com/office/drawing/2014/main" id="{BB0A14E0-899D-4594-BC9E-AE89BF0D3AB7}"/>
              </a:ext>
            </a:extLst>
          </p:cNvPr>
          <p:cNvSpPr>
            <a:spLocks noGrp="1"/>
          </p:cNvSpPr>
          <p:nvPr>
            <p:ph sz="half" idx="2" hasCustomPrompt="1"/>
          </p:nvPr>
        </p:nvSpPr>
        <p:spPr>
          <a:xfrm>
            <a:off x="432001" y="2096752"/>
            <a:ext cx="4434840" cy="4092911"/>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5">
            <a:extLst>
              <a:ext uri="{FF2B5EF4-FFF2-40B4-BE49-F238E27FC236}">
                <a16:creationId xmlns:a16="http://schemas.microsoft.com/office/drawing/2014/main" id="{2C699014-D902-4E9A-80CD-8D2BCFE67097}"/>
              </a:ext>
            </a:extLst>
          </p:cNvPr>
          <p:cNvSpPr>
            <a:spLocks noGrp="1"/>
          </p:cNvSpPr>
          <p:nvPr>
            <p:ph sz="quarter" idx="4" hasCustomPrompt="1"/>
          </p:nvPr>
        </p:nvSpPr>
        <p:spPr>
          <a:xfrm>
            <a:off x="5195160" y="2096752"/>
            <a:ext cx="4434840" cy="4092911"/>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634682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anchor="b"/>
          <a:lstStyle>
            <a:lvl1pPr>
              <a:defRPr sz="2800"/>
            </a:lvl1pPr>
          </a:lstStyle>
          <a:p>
            <a:r>
              <a:rPr lang="en-US" noProof="0"/>
              <a:t>Click to edit Master title style</a:t>
            </a:r>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hasCustomPrompt="1"/>
          </p:nvPr>
        </p:nvSpPr>
        <p:spPr>
          <a:xfrm>
            <a:off x="432001" y="2057400"/>
            <a:ext cx="3159612" cy="4126584"/>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0" name="Content Placeholder 2">
            <a:extLst>
              <a:ext uri="{FF2B5EF4-FFF2-40B4-BE49-F238E27FC236}">
                <a16:creationId xmlns:a16="http://schemas.microsoft.com/office/drawing/2014/main" id="{79F53EF1-D412-467C-B7CE-30536F140AE1}"/>
              </a:ext>
            </a:extLst>
          </p:cNvPr>
          <p:cNvSpPr>
            <a:spLocks noGrp="1"/>
          </p:cNvSpPr>
          <p:nvPr>
            <p:ph idx="1" hasCustomPrompt="1"/>
          </p:nvPr>
        </p:nvSpPr>
        <p:spPr>
          <a:xfrm>
            <a:off x="3770722" y="457201"/>
            <a:ext cx="6023727" cy="5726784"/>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720005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anchor="b"/>
          <a:lstStyle>
            <a:lvl1pPr>
              <a:defRPr sz="2800"/>
            </a:lvl1pPr>
          </a:lstStyle>
          <a:p>
            <a:r>
              <a:rPr lang="en-US" noProof="0"/>
              <a:t>Click to edit Master title style</a:t>
            </a:r>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hasCustomPrompt="1"/>
          </p:nvPr>
        </p:nvSpPr>
        <p:spPr>
          <a:xfrm>
            <a:off x="432001" y="2057400"/>
            <a:ext cx="3159612" cy="4126584"/>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2" name="Picture Placeholder 2">
            <a:extLst>
              <a:ext uri="{FF2B5EF4-FFF2-40B4-BE49-F238E27FC236}">
                <a16:creationId xmlns:a16="http://schemas.microsoft.com/office/drawing/2014/main" id="{10319378-269C-406E-9B84-FCF22DA02EFF}"/>
              </a:ext>
            </a:extLst>
          </p:cNvPr>
          <p:cNvSpPr>
            <a:spLocks noGrp="1"/>
          </p:cNvSpPr>
          <p:nvPr>
            <p:ph type="pic" idx="1"/>
          </p:nvPr>
        </p:nvSpPr>
        <p:spPr>
          <a:xfrm>
            <a:off x="3788021" y="457201"/>
            <a:ext cx="5949868" cy="57267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021472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3779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auto">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54ED587-2D2F-4D3F-B55B-C64465AB4EC5}"/>
              </a:ext>
            </a:extLst>
          </p:cNvPr>
          <p:cNvSpPr/>
          <p:nvPr userDrawn="1"/>
        </p:nvSpPr>
        <p:spPr>
          <a:xfrm>
            <a:off x="69274" y="66963"/>
            <a:ext cx="9911201" cy="6727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bg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2181155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2310D190-B83D-438A-91BC-470C41B22A29}"/>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13976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Large Image">
    <p:bg>
      <p:bgPr>
        <a:solidFill>
          <a:schemeClr val="bg1"/>
        </a:solidFill>
        <a:effectLst/>
      </p:bgPr>
    </p:bg>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069FFAE5-B16E-4571-88F7-52FA5354B1A1}"/>
              </a:ext>
            </a:extLst>
          </p:cNvPr>
          <p:cNvSpPr>
            <a:spLocks noGrp="1"/>
          </p:cNvSpPr>
          <p:nvPr>
            <p:ph type="pic" sz="quarter" idx="13" hasCustomPrompt="1"/>
          </p:nvPr>
        </p:nvSpPr>
        <p:spPr>
          <a:xfrm>
            <a:off x="69273" y="63691"/>
            <a:ext cx="9911201" cy="6727346"/>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bg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4094738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8" name="Picture Placeholder 1">
            <a:extLst>
              <a:ext uri="{FF2B5EF4-FFF2-40B4-BE49-F238E27FC236}">
                <a16:creationId xmlns:a16="http://schemas.microsoft.com/office/drawing/2014/main" id="{1599E2D7-24B3-4D66-9AFB-83C1AEC4DBBB}"/>
              </a:ext>
            </a:extLst>
          </p:cNvPr>
          <p:cNvSpPr>
            <a:spLocks noGrp="1"/>
          </p:cNvSpPr>
          <p:nvPr>
            <p:ph type="pic" sz="quarter" idx="33" hasCustomPrompt="1"/>
          </p:nvPr>
        </p:nvSpPr>
        <p:spPr>
          <a:xfrm>
            <a:off x="9980476" y="0"/>
            <a:ext cx="2211524" cy="6192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445086" y="1807950"/>
            <a:ext cx="5184913" cy="432000"/>
          </a:xfrm>
        </p:spPr>
        <p:txBody>
          <a:bodyPr/>
          <a:lstStyle>
            <a:lvl1pPr algn="r">
              <a:defRPr>
                <a:solidFill>
                  <a:schemeClr val="tx1"/>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444886" y="2383950"/>
            <a:ext cx="5184913" cy="360000"/>
          </a:xfrm>
        </p:spPr>
        <p:txBody>
          <a:bodyPr/>
          <a:lstStyle>
            <a:lvl1pPr marL="0" indent="0" algn="r">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445000" y="2908300"/>
            <a:ext cx="5184800" cy="3283700"/>
          </a:xfrm>
          <a:solidFill>
            <a:schemeClr val="bg1"/>
          </a:solidFill>
        </p:spPr>
        <p:txBody>
          <a:bodyPr lIns="180000" tIns="252000" rIns="252000"/>
          <a:lstStyle>
            <a:lvl1pPr algn="l">
              <a:defRPr>
                <a:solidFill>
                  <a:schemeClr val="tx1">
                    <a:lumMod val="75000"/>
                    <a:lumOff val="25000"/>
                  </a:schemeClr>
                </a:solidFill>
              </a:defRPr>
            </a:lvl1pPr>
            <a:lvl2pPr algn="l">
              <a:defRPr>
                <a:solidFill>
                  <a:schemeClr val="tx1">
                    <a:lumMod val="75000"/>
                    <a:lumOff val="25000"/>
                  </a:schemeClr>
                </a:solidFill>
              </a:defRPr>
            </a:lvl2pPr>
            <a:lvl3pPr algn="l">
              <a:defRPr>
                <a:solidFill>
                  <a:schemeClr val="tx1">
                    <a:lumMod val="75000"/>
                    <a:lumOff val="25000"/>
                  </a:schemeClr>
                </a:solidFill>
              </a:defRPr>
            </a:lvl3pPr>
            <a:lvl4pPr algn="l">
              <a:defRPr>
                <a:solidFill>
                  <a:schemeClr val="tx1">
                    <a:lumMod val="75000"/>
                    <a:lumOff val="25000"/>
                  </a:schemeClr>
                </a:solidFill>
              </a:defRPr>
            </a:lvl4pPr>
            <a:lvl5pPr algn="l">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23393" y="1343906"/>
            <a:ext cx="3736800" cy="3933645"/>
          </a:xfrm>
          <a:solidFill>
            <a:schemeClr val="bg1"/>
          </a:solidFill>
        </p:spPr>
        <p:txBody>
          <a:bodyPr lIns="180000" tIns="180000" rIns="18000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US" noProof="0" smtClean="0"/>
              <a:pPr/>
              <a:t>‹#›</a:t>
            </a:fld>
            <a:endParaRPr lang="en-US" noProof="0" dirty="0"/>
          </a:p>
        </p:txBody>
      </p:sp>
      <p:sp>
        <p:nvSpPr>
          <p:cNvPr id="9" name="Picture Placeholder 6">
            <a:extLst>
              <a:ext uri="{FF2B5EF4-FFF2-40B4-BE49-F238E27FC236}">
                <a16:creationId xmlns:a16="http://schemas.microsoft.com/office/drawing/2014/main" id="{492C2A1D-F7BD-46B6-BC01-15D365ACD50B}"/>
              </a:ext>
            </a:extLst>
          </p:cNvPr>
          <p:cNvSpPr>
            <a:spLocks noGrp="1"/>
          </p:cNvSpPr>
          <p:nvPr>
            <p:ph type="pic" sz="quarter" idx="14" hasCustomPrompt="1"/>
          </p:nvPr>
        </p:nvSpPr>
        <p:spPr>
          <a:xfrm>
            <a:off x="7560193" y="1344803"/>
            <a:ext cx="3737526" cy="3933645"/>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6" name="Title 5">
            <a:extLst>
              <a:ext uri="{FF2B5EF4-FFF2-40B4-BE49-F238E27FC236}">
                <a16:creationId xmlns:a16="http://schemas.microsoft.com/office/drawing/2014/main" id="{7F4F1543-153D-4F77-A4A9-C9BBA1C2052E}"/>
              </a:ext>
            </a:extLst>
          </p:cNvPr>
          <p:cNvSpPr>
            <a:spLocks noGrp="1"/>
          </p:cNvSpPr>
          <p:nvPr>
            <p:ph type="title"/>
          </p:nvPr>
        </p:nvSpPr>
        <p:spPr>
          <a:xfrm>
            <a:off x="432000" y="432000"/>
            <a:ext cx="9131100" cy="432000"/>
          </a:xfrm>
        </p:spPr>
        <p:txBody>
          <a:bodyPr/>
          <a:lstStyle/>
          <a:p>
            <a:r>
              <a:rPr lang="en-US" noProof="0"/>
              <a:t>Click to edit Master title style</a:t>
            </a:r>
          </a:p>
        </p:txBody>
      </p:sp>
      <p:sp>
        <p:nvSpPr>
          <p:cNvPr id="11" name="Subtitle 2">
            <a:extLst>
              <a:ext uri="{FF2B5EF4-FFF2-40B4-BE49-F238E27FC236}">
                <a16:creationId xmlns:a16="http://schemas.microsoft.com/office/drawing/2014/main" id="{9FAA210E-391A-499A-89D5-F222045FD1A4}"/>
              </a:ext>
            </a:extLst>
          </p:cNvPr>
          <p:cNvSpPr>
            <a:spLocks noGrp="1"/>
          </p:cNvSpPr>
          <p:nvPr>
            <p:ph type="body" sz="quarter" idx="32" hasCustomPrompt="1"/>
          </p:nvPr>
        </p:nvSpPr>
        <p:spPr>
          <a:xfrm>
            <a:off x="431800" y="1008000"/>
            <a:ext cx="68959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2347197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432296"/>
            <a:ext cx="4500000" cy="527076"/>
          </a:xfrm>
          <a:solidFill>
            <a:schemeClr val="tx1"/>
          </a:solidFill>
        </p:spPr>
        <p:txBody>
          <a:bodyPr lIns="180000" tIns="36000" anchor="ctr"/>
          <a:lstStyle>
            <a:lvl1pPr marL="0" indent="0">
              <a:buNone/>
              <a:defRPr sz="2400" b="1" spc="-15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2023668"/>
            <a:ext cx="4500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5129800" y="1433105"/>
            <a:ext cx="4500000" cy="525283"/>
          </a:xfrm>
          <a:solidFill>
            <a:schemeClr val="tx1"/>
          </a:solidFill>
        </p:spPr>
        <p:txBody>
          <a:bodyPr lIns="180000" tIns="36000" anchor="ctr"/>
          <a:lstStyle>
            <a:lvl1pPr marL="0" indent="0">
              <a:buNone/>
              <a:defRPr sz="2400" b="1" spc="-150">
                <a:solidFill>
                  <a:schemeClr val="bg1"/>
                </a:solidFill>
                <a:latin typeface="+mj-lt"/>
              </a:defRPr>
            </a:lvl1pPr>
          </a:lstStyle>
          <a:p>
            <a:pPr lvl="0"/>
            <a:r>
              <a:rPr lang="en-US" noProof="0"/>
              <a:t>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5129800" y="2020359"/>
            <a:ext cx="4500000" cy="4170891"/>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299200" y="432000"/>
            <a:ext cx="5472113" cy="5759250"/>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75314" y="5096632"/>
            <a:ext cx="2028686" cy="1094618"/>
          </a:xfrm>
        </p:spPr>
        <p:txBody>
          <a:bodyPr anchor="b"/>
          <a:lstStyle>
            <a:lvl1pPr marL="0" indent="0" algn="r">
              <a:buNone/>
              <a:defRPr i="1">
                <a:solidFill>
                  <a:schemeClr val="tx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5" name="Title 4">
            <a:extLst>
              <a:ext uri="{FF2B5EF4-FFF2-40B4-BE49-F238E27FC236}">
                <a16:creationId xmlns:a16="http://schemas.microsoft.com/office/drawing/2014/main" id="{16EFF903-F1F3-440A-B12C-9FD51606B03D}"/>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174360" y="2112793"/>
            <a:ext cx="6798250" cy="1674470"/>
          </a:xfrm>
        </p:spPr>
        <p:txBody>
          <a:bodyPr anchor="ctr"/>
          <a:lstStyle>
            <a:lvl1pPr algn="ctr">
              <a:lnSpc>
                <a:spcPct val="100000"/>
              </a:lnSpc>
              <a:defRPr sz="6000" b="1" cap="all" spc="-300" baseline="0">
                <a:solidFill>
                  <a:schemeClr val="tx1"/>
                </a:solidFill>
                <a:latin typeface="+mj-lt"/>
              </a:defRPr>
            </a:lvl1pPr>
          </a:lstStyle>
          <a:p>
            <a:r>
              <a:rPr lang="en-US" noProof="0"/>
              <a:t>Thank you</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Text Placeholder 5">
            <a:extLst>
              <a:ext uri="{FF2B5EF4-FFF2-40B4-BE49-F238E27FC236}">
                <a16:creationId xmlns:a16="http://schemas.microsoft.com/office/drawing/2014/main" id="{CA3EFDD3-A9D2-4EB6-BB2A-F6999D9F7EA6}"/>
              </a:ext>
            </a:extLst>
          </p:cNvPr>
          <p:cNvSpPr>
            <a:spLocks noGrp="1"/>
          </p:cNvSpPr>
          <p:nvPr>
            <p:ph type="body" sz="quarter" idx="15" hasCustomPrompt="1"/>
          </p:nvPr>
        </p:nvSpPr>
        <p:spPr>
          <a:xfrm>
            <a:off x="2174361" y="4035727"/>
            <a:ext cx="3329850" cy="382887"/>
          </a:xfrm>
        </p:spPr>
        <p:txBody>
          <a:bodyPr/>
          <a:lstStyle>
            <a:lvl1pPr marL="0" indent="0" algn="r">
              <a:buNone/>
              <a:defRPr sz="2400"/>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12" name="Text Placeholder 6">
            <a:extLst>
              <a:ext uri="{FF2B5EF4-FFF2-40B4-BE49-F238E27FC236}">
                <a16:creationId xmlns:a16="http://schemas.microsoft.com/office/drawing/2014/main" id="{261ED1F7-B623-43D9-9BDA-8808C5CFAFFB}"/>
              </a:ext>
            </a:extLst>
          </p:cNvPr>
          <p:cNvSpPr>
            <a:spLocks noGrp="1"/>
          </p:cNvSpPr>
          <p:nvPr>
            <p:ph type="body" sz="quarter" idx="16" hasCustomPrompt="1"/>
          </p:nvPr>
        </p:nvSpPr>
        <p:spPr>
          <a:xfrm>
            <a:off x="6062268" y="4150118"/>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3" name="Text Placeholder 7">
            <a:extLst>
              <a:ext uri="{FF2B5EF4-FFF2-40B4-BE49-F238E27FC236}">
                <a16:creationId xmlns:a16="http://schemas.microsoft.com/office/drawing/2014/main" id="{E27366FC-4115-4122-9CE2-5FA9D424AD51}"/>
              </a:ext>
            </a:extLst>
          </p:cNvPr>
          <p:cNvSpPr>
            <a:spLocks noGrp="1"/>
          </p:cNvSpPr>
          <p:nvPr>
            <p:ph type="body" sz="quarter" idx="17" hasCustomPrompt="1"/>
          </p:nvPr>
        </p:nvSpPr>
        <p:spPr>
          <a:xfrm>
            <a:off x="6062268" y="4540691"/>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4" name="Text Placeholder 8">
            <a:extLst>
              <a:ext uri="{FF2B5EF4-FFF2-40B4-BE49-F238E27FC236}">
                <a16:creationId xmlns:a16="http://schemas.microsoft.com/office/drawing/2014/main" id="{DEB36829-2F8B-4E22-AB6D-4111D18AF847}"/>
              </a:ext>
            </a:extLst>
          </p:cNvPr>
          <p:cNvSpPr>
            <a:spLocks noGrp="1"/>
          </p:cNvSpPr>
          <p:nvPr>
            <p:ph type="body" sz="quarter" idx="18" hasCustomPrompt="1"/>
          </p:nvPr>
        </p:nvSpPr>
        <p:spPr>
          <a:xfrm>
            <a:off x="6062268" y="4931263"/>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Tree>
    <p:extLst>
      <p:ext uri="{BB962C8B-B14F-4D97-AF65-F5344CB8AC3E}">
        <p14:creationId xmlns:p14="http://schemas.microsoft.com/office/powerpoint/2010/main" val="3189010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solidFill>
              </a:defRPr>
            </a:lvl1pPr>
          </a:lstStyle>
          <a:p>
            <a:r>
              <a:rPr lang="en-US" noProof="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1" y="1008000"/>
            <a:ext cx="9198116"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3442953D-28FC-41B5-A1BB-BB3BA7CA40B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2C8D0EF-1DB6-4ADC-8F31-5AE53BF5EAF4}"/>
              </a:ext>
            </a:extLst>
          </p:cNvPr>
          <p:cNvSpPr/>
          <p:nvPr userDrawn="1"/>
        </p:nvSpPr>
        <p:spPr>
          <a:xfrm>
            <a:off x="69274" y="66963"/>
            <a:ext cx="9911201" cy="6727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62F208ED-79A0-4B2C-A5EE-9D27466BCA3F}"/>
              </a:ext>
            </a:extLst>
          </p:cNvPr>
          <p:cNvSpPr/>
          <p:nvPr userDrawn="1"/>
        </p:nvSpPr>
        <p:spPr>
          <a:xfrm>
            <a:off x="11407775" y="6356350"/>
            <a:ext cx="784225" cy="365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9198116"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9198116" cy="467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56350"/>
            <a:ext cx="4114800" cy="365125"/>
          </a:xfrm>
          <a:prstGeom prst="rect">
            <a:avLst/>
          </a:prstGeom>
        </p:spPr>
        <p:txBody>
          <a:bodyPr vert="horz" lIns="0" tIns="0" rIns="0" bIns="0" rtlCol="0" anchor="ctr"/>
          <a:lstStyle>
            <a:lvl1pPr algn="l">
              <a:defRPr sz="1200" i="1">
                <a:solidFill>
                  <a:schemeClr val="tx1">
                    <a:lumMod val="75000"/>
                    <a:lumOff val="25000"/>
                  </a:schemeClr>
                </a:solidFill>
                <a:latin typeface="Times New Roman" panose="02020603050405020304" pitchFamily="18" charset="0"/>
                <a:cs typeface="Times New Roman" panose="02020603050405020304" pitchFamily="18" charset="0"/>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47502" y="6401750"/>
            <a:ext cx="278418" cy="274324"/>
          </a:xfrm>
          <a:prstGeom prst="rect">
            <a:avLst/>
          </a:prstGeom>
        </p:spPr>
        <p:txBody>
          <a:bodyPr vert="horz" lIns="0" tIns="0" rIns="0" bIns="0" rtlCol="0" anchor="ctr"/>
          <a:lstStyle>
            <a:lvl1pPr algn="ctr">
              <a:defRPr sz="1200" i="1">
                <a:solidFill>
                  <a:schemeClr val="bg1"/>
                </a:solidFill>
              </a:defRPr>
            </a:lvl1pPr>
          </a:lstStyle>
          <a:p>
            <a:fld id="{19B51A1E-902D-48AF-9020-955120F399B6}" type="slidenum">
              <a:rPr lang="en-US" noProof="0" smtClean="0"/>
              <a:pPr/>
              <a:t>‹#›</a:t>
            </a:fld>
            <a:endParaRPr lang="en-US" noProof="0" dirty="0"/>
          </a:p>
        </p:txBody>
      </p:sp>
      <p:sp>
        <p:nvSpPr>
          <p:cNvPr id="4" name="TextBox 3">
            <a:extLst>
              <a:ext uri="{FF2B5EF4-FFF2-40B4-BE49-F238E27FC236}">
                <a16:creationId xmlns:a16="http://schemas.microsoft.com/office/drawing/2014/main" id="{34FDC6F9-37F9-4E25-AECA-D307B8421C73}"/>
              </a:ext>
            </a:extLst>
          </p:cNvPr>
          <p:cNvSpPr txBox="1"/>
          <p:nvPr userDrawn="1"/>
        </p:nvSpPr>
        <p:spPr>
          <a:xfrm>
            <a:off x="9630116" y="6346108"/>
            <a:ext cx="1662546" cy="404658"/>
          </a:xfrm>
          <a:prstGeom prst="rect">
            <a:avLst/>
          </a:prstGeom>
          <a:noFill/>
        </p:spPr>
        <p:txBody>
          <a:bodyPr wrap="square" lIns="0" tIns="36000" rIns="0" bIns="0" rtlCol="0">
            <a:spAutoFit/>
          </a:bodyPr>
          <a:lstStyle/>
          <a:p>
            <a:pPr algn="r">
              <a:lnSpc>
                <a:spcPts val="1400"/>
              </a:lnSpc>
            </a:pPr>
            <a:r>
              <a:rPr lang="en-US" sz="1600" b="1" spc="-100" baseline="0" noProof="0" dirty="0">
                <a:solidFill>
                  <a:schemeClr val="tx1">
                    <a:lumMod val="50000"/>
                    <a:lumOff val="50000"/>
                  </a:schemeClr>
                </a:solidFill>
                <a:latin typeface="Corbel" panose="020B0503020204020204" pitchFamily="34" charset="0"/>
              </a:rPr>
              <a:t>WOODGROVE</a:t>
            </a:r>
            <a:r>
              <a:rPr lang="en-US" sz="1600" b="1" spc="-100" baseline="0" noProof="0" dirty="0">
                <a:solidFill>
                  <a:schemeClr val="accent1"/>
                </a:solidFill>
                <a:latin typeface="Corbel" panose="020B0503020204020204" pitchFamily="34" charset="0"/>
              </a:rPr>
              <a:t> </a:t>
            </a:r>
            <a:r>
              <a:rPr lang="en-US" sz="1600" b="1" spc="-100" baseline="0" noProof="0" dirty="0">
                <a:solidFill>
                  <a:schemeClr val="tx1"/>
                </a:solidFill>
                <a:latin typeface="Corbel" panose="020B0503020204020204" pitchFamily="34" charset="0"/>
              </a:rPr>
              <a:t>BANK</a:t>
            </a:r>
          </a:p>
        </p:txBody>
      </p:sp>
      <p:sp>
        <p:nvSpPr>
          <p:cNvPr id="8" name="Rectangle 7">
            <a:extLst>
              <a:ext uri="{FF2B5EF4-FFF2-40B4-BE49-F238E27FC236}">
                <a16:creationId xmlns:a16="http://schemas.microsoft.com/office/drawing/2014/main" id="{6B322F68-670D-45A0-A54F-7E70BCEAED3F}"/>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E69B5F15-353A-4344-8D61-F4E25AA9FB6C}"/>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2FA0C0AA-FCE8-4A7F-928A-54C96BBA9053}"/>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5" r:id="rId5"/>
    <p:sldLayoutId id="2147483659" r:id="rId6"/>
    <p:sldLayoutId id="2147483660" r:id="rId7"/>
    <p:sldLayoutId id="2147483664" r:id="rId8"/>
    <p:sldLayoutId id="2147483650" r:id="rId9"/>
    <p:sldLayoutId id="2147483656" r:id="rId10"/>
    <p:sldLayoutId id="2147483657" r:id="rId11"/>
    <p:sldLayoutId id="2147483654" r:id="rId12"/>
    <p:sldLayoutId id="2147483666" r:id="rId13"/>
    <p:sldLayoutId id="2147483667" r:id="rId14"/>
    <p:sldLayoutId id="2147483668" r:id="rId15"/>
    <p:sldLayoutId id="2147483669" r:id="rId16"/>
    <p:sldLayoutId id="2147483670" r:id="rId17"/>
    <p:sldLayoutId id="2147483671" r:id="rId18"/>
    <p:sldLayoutId id="2147483672" r:id="rId19"/>
    <p:sldLayoutId id="2147483655" r:id="rId20"/>
  </p:sldLayoutIdLst>
  <p:hf hdr="0" ftr="0" dt="0"/>
  <p:txStyles>
    <p:titleStyle>
      <a:lvl1pPr algn="l"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3.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8.xml"/><Relationship Id="rId7" Type="http://schemas.openxmlformats.org/officeDocument/2006/relationships/image" Target="../media/image11.sv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0.png"/><Relationship Id="rId11" Type="http://schemas.openxmlformats.org/officeDocument/2006/relationships/image" Target="../media/image3.png"/><Relationship Id="rId5" Type="http://schemas.openxmlformats.org/officeDocument/2006/relationships/image" Target="../media/image9.jpg"/><Relationship Id="rId10" Type="http://schemas.openxmlformats.org/officeDocument/2006/relationships/hyperlink" Target="https://bcjanecek.github.io/" TargetMode="External"/><Relationship Id="rId4" Type="http://schemas.openxmlformats.org/officeDocument/2006/relationships/notesSlide" Target="../notesSlides/notesSlide7.xml"/><Relationship Id="rId9"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452133" y="4193897"/>
            <a:ext cx="6612090" cy="1674470"/>
          </a:xfrm>
        </p:spPr>
        <p:txBody>
          <a:bodyPr/>
          <a:lstStyle/>
          <a:p>
            <a:r>
              <a:rPr lang="en-US" dirty="0"/>
              <a:t>X-Ray pneumonia detection</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7244863" y="4509455"/>
            <a:ext cx="2386648" cy="1043354"/>
          </a:xfrm>
        </p:spPr>
        <p:txBody>
          <a:bodyPr/>
          <a:lstStyle/>
          <a:p>
            <a:pPr algn="ctr"/>
            <a:r>
              <a:rPr lang="en-US" dirty="0"/>
              <a:t>A Deep Learning Approach</a:t>
            </a:r>
          </a:p>
        </p:txBody>
      </p:sp>
      <p:pic>
        <p:nvPicPr>
          <p:cNvPr id="15" name="Picture Placeholder 14" descr="A picture containing grass, baseball, plate, cake&#10;&#10;Description automatically generated">
            <a:extLst>
              <a:ext uri="{FF2B5EF4-FFF2-40B4-BE49-F238E27FC236}">
                <a16:creationId xmlns:a16="http://schemas.microsoft.com/office/drawing/2014/main" id="{02D9D3DB-9FCD-4096-A72C-723C5F439A39}"/>
              </a:ext>
            </a:extLst>
          </p:cNvPr>
          <p:cNvPicPr>
            <a:picLocks noGrp="1" noChangeAspect="1"/>
          </p:cNvPicPr>
          <p:nvPr>
            <p:ph type="pic" sz="quarter" idx="13"/>
          </p:nvPr>
        </p:nvPicPr>
        <p:blipFill>
          <a:blip r:embed="rId5"/>
          <a:srcRect l="3004" r="3004"/>
          <a:stretch>
            <a:fillRect/>
          </a:stretch>
        </p:blipFill>
        <p:spPr/>
      </p:pic>
      <p:pic>
        <p:nvPicPr>
          <p:cNvPr id="17" name="Picture 16">
            <a:extLst>
              <a:ext uri="{FF2B5EF4-FFF2-40B4-BE49-F238E27FC236}">
                <a16:creationId xmlns:a16="http://schemas.microsoft.com/office/drawing/2014/main" id="{3DC4C810-059B-4D56-830C-C279F6CCAA6B}"/>
              </a:ext>
            </a:extLst>
          </p:cNvPr>
          <p:cNvPicPr>
            <a:picLocks noChangeAspect="1"/>
          </p:cNvPicPr>
          <p:nvPr/>
        </p:nvPicPr>
        <p:blipFill>
          <a:blip r:embed="rId6"/>
          <a:srcRect/>
          <a:stretch/>
        </p:blipFill>
        <p:spPr>
          <a:xfrm>
            <a:off x="9663795" y="-1"/>
            <a:ext cx="2495922" cy="6857999"/>
          </a:xfrm>
          <a:prstGeom prst="rect">
            <a:avLst/>
          </a:prstGeom>
        </p:spPr>
      </p:pic>
      <p:pic>
        <p:nvPicPr>
          <p:cNvPr id="5" name="Audio 4">
            <a:hlinkClick r:id="" action="ppaction://media"/>
            <a:extLst>
              <a:ext uri="{FF2B5EF4-FFF2-40B4-BE49-F238E27FC236}">
                <a16:creationId xmlns:a16="http://schemas.microsoft.com/office/drawing/2014/main" id="{5753A6F4-FA2A-4958-BDBE-6E56EEE297D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899961691"/>
      </p:ext>
    </p:extLst>
  </p:cSld>
  <p:clrMapOvr>
    <a:masterClrMapping/>
  </p:clrMapOvr>
  <mc:AlternateContent xmlns:mc="http://schemas.openxmlformats.org/markup-compatibility/2006" xmlns:p14="http://schemas.microsoft.com/office/powerpoint/2010/main">
    <mc:Choice Requires="p14">
      <p:transition spd="slow" p14:dur="2000" advTm="11336"/>
    </mc:Choice>
    <mc:Fallback xmlns="">
      <p:transition spd="slow" advTm="113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FB4D5-DA14-4F29-9320-2DE0A6B571B9}"/>
              </a:ext>
            </a:extLst>
          </p:cNvPr>
          <p:cNvSpPr>
            <a:spLocks noGrp="1"/>
          </p:cNvSpPr>
          <p:nvPr>
            <p:ph type="title"/>
          </p:nvPr>
        </p:nvSpPr>
        <p:spPr/>
        <p:txBody>
          <a:bodyPr/>
          <a:lstStyle/>
          <a:p>
            <a:r>
              <a:rPr lang="en-US" dirty="0"/>
              <a:t>Problem Statement</a:t>
            </a:r>
          </a:p>
        </p:txBody>
      </p:sp>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447502" y="6401750"/>
            <a:ext cx="278418" cy="274324"/>
          </a:xfrm>
        </p:spPr>
        <p:txBody>
          <a:bodyPr/>
          <a:lstStyle/>
          <a:p>
            <a:fld id="{19B51A1E-902D-48AF-9020-955120F399B6}" type="slidenum">
              <a:rPr lang="en-US" smtClean="0"/>
              <a:pPr/>
              <a:t>2</a:t>
            </a:fld>
            <a:endParaRPr lang="en-US" dirty="0"/>
          </a:p>
        </p:txBody>
      </p:sp>
      <p:sp>
        <p:nvSpPr>
          <p:cNvPr id="6" name="Text Placeholder 3">
            <a:extLst>
              <a:ext uri="{FF2B5EF4-FFF2-40B4-BE49-F238E27FC236}">
                <a16:creationId xmlns:a16="http://schemas.microsoft.com/office/drawing/2014/main" id="{8E19ACFE-66AA-4786-8B1C-42A2D20F3566}"/>
              </a:ext>
            </a:extLst>
          </p:cNvPr>
          <p:cNvSpPr txBox="1">
            <a:spLocks/>
          </p:cNvSpPr>
          <p:nvPr/>
        </p:nvSpPr>
        <p:spPr>
          <a:xfrm>
            <a:off x="432000" y="1188668"/>
            <a:ext cx="2662892" cy="1109055"/>
          </a:xfrm>
          <a:prstGeom prst="rect">
            <a:avLst/>
          </a:prstGeom>
          <a:solidFill>
            <a:schemeClr val="tx1"/>
          </a:solidFill>
        </p:spPr>
        <p:txBody>
          <a:bodyPr anchor="ctr" anchorCtr="0"/>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spc="-150" dirty="0">
                <a:solidFill>
                  <a:schemeClr val="bg1"/>
                </a:solidFill>
                <a:latin typeface="+mj-lt"/>
              </a:rPr>
              <a:t>Covid-19</a:t>
            </a:r>
          </a:p>
        </p:txBody>
      </p:sp>
      <p:sp>
        <p:nvSpPr>
          <p:cNvPr id="7" name="Text Placeholder 3">
            <a:extLst>
              <a:ext uri="{FF2B5EF4-FFF2-40B4-BE49-F238E27FC236}">
                <a16:creationId xmlns:a16="http://schemas.microsoft.com/office/drawing/2014/main" id="{DF7D0F05-2DF4-48E8-846D-C3A471A0C8D4}"/>
              </a:ext>
            </a:extLst>
          </p:cNvPr>
          <p:cNvSpPr txBox="1">
            <a:spLocks/>
          </p:cNvSpPr>
          <p:nvPr/>
        </p:nvSpPr>
        <p:spPr>
          <a:xfrm>
            <a:off x="432000" y="2517508"/>
            <a:ext cx="2662892" cy="3908492"/>
          </a:xfrm>
          <a:prstGeom prst="rect">
            <a:avLst/>
          </a:prstGeom>
          <a:noFill/>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b="1" spc="-150" dirty="0">
                <a:latin typeface="+mj-lt"/>
              </a:rPr>
              <a:t>Over a million cases of Covid-19 confirmed in the United States as of May 2020</a:t>
            </a:r>
          </a:p>
          <a:p>
            <a:pPr>
              <a:buFont typeface="Wingdings" panose="05000000000000000000" pitchFamily="2" charset="2"/>
              <a:buChar char="§"/>
            </a:pPr>
            <a:r>
              <a:rPr lang="en-US" b="1" spc="-150" dirty="0">
                <a:latin typeface="+mj-lt"/>
              </a:rPr>
              <a:t>Severe cases typically lead to pneumonia and have caused nearly 100k deaths</a:t>
            </a:r>
          </a:p>
          <a:p>
            <a:pPr>
              <a:buFont typeface="Wingdings" panose="05000000000000000000" pitchFamily="2" charset="2"/>
              <a:buChar char="§"/>
            </a:pPr>
            <a:r>
              <a:rPr lang="en-US" b="1" spc="-150" dirty="0">
                <a:latin typeface="+mj-lt"/>
              </a:rPr>
              <a:t>Proficient testing will allow us track the spread of Covid-19 and instigate mitigation procedures when necessary</a:t>
            </a:r>
          </a:p>
        </p:txBody>
      </p:sp>
      <p:sp>
        <p:nvSpPr>
          <p:cNvPr id="3" name="Rectangle 2">
            <a:extLst>
              <a:ext uri="{FF2B5EF4-FFF2-40B4-BE49-F238E27FC236}">
                <a16:creationId xmlns:a16="http://schemas.microsoft.com/office/drawing/2014/main" id="{7EDCBAF7-0A66-4A07-9D9D-0AD7C76B3B2C}"/>
              </a:ext>
            </a:extLst>
          </p:cNvPr>
          <p:cNvSpPr/>
          <p:nvPr/>
        </p:nvSpPr>
        <p:spPr>
          <a:xfrm>
            <a:off x="10023231" y="5990492"/>
            <a:ext cx="1424271" cy="8675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3">
            <a:extLst>
              <a:ext uri="{FF2B5EF4-FFF2-40B4-BE49-F238E27FC236}">
                <a16:creationId xmlns:a16="http://schemas.microsoft.com/office/drawing/2014/main" id="{4CEE6119-0502-49F6-93B0-BB20DC35ABC9}"/>
              </a:ext>
            </a:extLst>
          </p:cNvPr>
          <p:cNvSpPr txBox="1">
            <a:spLocks/>
          </p:cNvSpPr>
          <p:nvPr/>
        </p:nvSpPr>
        <p:spPr>
          <a:xfrm>
            <a:off x="6248234" y="2517508"/>
            <a:ext cx="2662892" cy="3908492"/>
          </a:xfrm>
          <a:prstGeom prst="rect">
            <a:avLst/>
          </a:prstGeom>
          <a:noFill/>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b="1" spc="-150" dirty="0">
                <a:latin typeface="+mj-lt"/>
              </a:rPr>
              <a:t>Radiologists can diagnose pneumonia using x-ray images</a:t>
            </a:r>
          </a:p>
          <a:p>
            <a:pPr>
              <a:buFont typeface="Wingdings" panose="05000000000000000000" pitchFamily="2" charset="2"/>
              <a:buChar char="§"/>
            </a:pPr>
            <a:r>
              <a:rPr lang="en-US" b="1" spc="-150" dirty="0">
                <a:latin typeface="+mj-lt"/>
              </a:rPr>
              <a:t>Public Covid-19 X-Ray data is extremely limited (73 total found)</a:t>
            </a:r>
          </a:p>
          <a:p>
            <a:pPr>
              <a:buFont typeface="Wingdings" panose="05000000000000000000" pitchFamily="2" charset="2"/>
              <a:buChar char="§"/>
            </a:pPr>
            <a:r>
              <a:rPr lang="en-US" b="1" spc="-150" dirty="0">
                <a:latin typeface="+mj-lt"/>
              </a:rPr>
              <a:t>Effective deep learning requires substantial data</a:t>
            </a:r>
          </a:p>
          <a:p>
            <a:pPr>
              <a:buFont typeface="Wingdings" panose="05000000000000000000" pitchFamily="2" charset="2"/>
              <a:buChar char="§"/>
            </a:pPr>
            <a:r>
              <a:rPr lang="en-US" b="1" spc="-150" dirty="0">
                <a:latin typeface="+mj-lt"/>
              </a:rPr>
              <a:t>Could be possible to train a model on existing pneumonia x-ray data and apply model to Covid-19 data</a:t>
            </a:r>
          </a:p>
          <a:p>
            <a:pPr>
              <a:buFont typeface="Wingdings" panose="05000000000000000000" pitchFamily="2" charset="2"/>
              <a:buChar char="§"/>
            </a:pPr>
            <a:endParaRPr lang="en-US" b="1" spc="-150" dirty="0">
              <a:latin typeface="+mj-lt"/>
            </a:endParaRPr>
          </a:p>
          <a:p>
            <a:pPr algn="ctr">
              <a:buFont typeface="Courier New" panose="02070309020205020404" pitchFamily="49" charset="0"/>
              <a:buChar char="o"/>
            </a:pPr>
            <a:endParaRPr lang="en-US" sz="2400" b="1" spc="-150" dirty="0">
              <a:solidFill>
                <a:schemeClr val="bg1"/>
              </a:solidFill>
              <a:latin typeface="+mj-lt"/>
            </a:endParaRPr>
          </a:p>
        </p:txBody>
      </p:sp>
      <p:sp>
        <p:nvSpPr>
          <p:cNvPr id="19" name="Text Placeholder 3">
            <a:extLst>
              <a:ext uri="{FF2B5EF4-FFF2-40B4-BE49-F238E27FC236}">
                <a16:creationId xmlns:a16="http://schemas.microsoft.com/office/drawing/2014/main" id="{2221CD37-B4BE-4FA1-BFEB-B99E7536A675}"/>
              </a:ext>
            </a:extLst>
          </p:cNvPr>
          <p:cNvSpPr txBox="1">
            <a:spLocks/>
          </p:cNvSpPr>
          <p:nvPr/>
        </p:nvSpPr>
        <p:spPr>
          <a:xfrm>
            <a:off x="3340117" y="1188668"/>
            <a:ext cx="2662892" cy="1109055"/>
          </a:xfrm>
          <a:prstGeom prst="rect">
            <a:avLst/>
          </a:prstGeom>
          <a:solidFill>
            <a:schemeClr val="tx1"/>
          </a:solidFill>
        </p:spPr>
        <p:txBody>
          <a:bodyPr anchor="ctr" anchorCtr="0"/>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spc="-150" dirty="0">
                <a:solidFill>
                  <a:schemeClr val="bg1"/>
                </a:solidFill>
                <a:latin typeface="+mj-lt"/>
              </a:rPr>
              <a:t>Available Testing</a:t>
            </a:r>
          </a:p>
        </p:txBody>
      </p:sp>
      <p:sp>
        <p:nvSpPr>
          <p:cNvPr id="20" name="Text Placeholder 3">
            <a:extLst>
              <a:ext uri="{FF2B5EF4-FFF2-40B4-BE49-F238E27FC236}">
                <a16:creationId xmlns:a16="http://schemas.microsoft.com/office/drawing/2014/main" id="{2EB722EE-AE5D-479E-9C42-FD7BAA93E0E1}"/>
              </a:ext>
            </a:extLst>
          </p:cNvPr>
          <p:cNvSpPr txBox="1">
            <a:spLocks/>
          </p:cNvSpPr>
          <p:nvPr/>
        </p:nvSpPr>
        <p:spPr>
          <a:xfrm>
            <a:off x="3340117" y="2517508"/>
            <a:ext cx="2662892" cy="3908492"/>
          </a:xfrm>
          <a:prstGeom prst="rect">
            <a:avLst/>
          </a:prstGeom>
          <a:noFill/>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b="1" spc="-150" dirty="0">
                <a:latin typeface="+mj-lt"/>
              </a:rPr>
              <a:t>US has tested over 10 million individuals for Covid-19</a:t>
            </a:r>
          </a:p>
          <a:p>
            <a:pPr>
              <a:buFont typeface="Wingdings" panose="05000000000000000000" pitchFamily="2" charset="2"/>
              <a:buChar char="§"/>
            </a:pPr>
            <a:r>
              <a:rPr lang="en-US" b="1" spc="-150" dirty="0">
                <a:latin typeface="+mj-lt"/>
              </a:rPr>
              <a:t>Many hospitals and testing centers are still facing shortages, especially rural areas</a:t>
            </a:r>
          </a:p>
          <a:p>
            <a:pPr>
              <a:buFont typeface="Wingdings" panose="05000000000000000000" pitchFamily="2" charset="2"/>
              <a:buChar char="§"/>
            </a:pPr>
            <a:r>
              <a:rPr lang="en-US" b="1" spc="-150" dirty="0">
                <a:latin typeface="+mj-lt"/>
              </a:rPr>
              <a:t>Confluence Health in Wenatchee, WA was unable to test patients for over a week in early May 2020</a:t>
            </a:r>
          </a:p>
          <a:p>
            <a:pPr algn="ctr">
              <a:buFont typeface="Courier New" panose="02070309020205020404" pitchFamily="49" charset="0"/>
              <a:buChar char="o"/>
            </a:pPr>
            <a:endParaRPr lang="en-US" sz="2400" b="1" spc="-150" dirty="0">
              <a:solidFill>
                <a:schemeClr val="bg1"/>
              </a:solidFill>
              <a:latin typeface="+mj-lt"/>
            </a:endParaRPr>
          </a:p>
        </p:txBody>
      </p:sp>
      <p:sp>
        <p:nvSpPr>
          <p:cNvPr id="21" name="Text Placeholder 3">
            <a:extLst>
              <a:ext uri="{FF2B5EF4-FFF2-40B4-BE49-F238E27FC236}">
                <a16:creationId xmlns:a16="http://schemas.microsoft.com/office/drawing/2014/main" id="{2FB9698B-4932-4405-84EF-6436AC8670F1}"/>
              </a:ext>
            </a:extLst>
          </p:cNvPr>
          <p:cNvSpPr txBox="1">
            <a:spLocks/>
          </p:cNvSpPr>
          <p:nvPr/>
        </p:nvSpPr>
        <p:spPr>
          <a:xfrm>
            <a:off x="6248234" y="1188668"/>
            <a:ext cx="2662892" cy="1109055"/>
          </a:xfrm>
          <a:prstGeom prst="rect">
            <a:avLst/>
          </a:prstGeom>
          <a:solidFill>
            <a:schemeClr val="tx1"/>
          </a:solidFill>
        </p:spPr>
        <p:txBody>
          <a:bodyPr anchor="ctr" anchorCtr="0"/>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spc="-150" dirty="0">
                <a:solidFill>
                  <a:schemeClr val="bg1"/>
                </a:solidFill>
                <a:latin typeface="+mj-lt"/>
              </a:rPr>
              <a:t>X-Ray Detection</a:t>
            </a:r>
          </a:p>
        </p:txBody>
      </p:sp>
      <p:pic>
        <p:nvPicPr>
          <p:cNvPr id="4" name="Audio 3">
            <a:hlinkClick r:id="" action="ppaction://media"/>
            <a:extLst>
              <a:ext uri="{FF2B5EF4-FFF2-40B4-BE49-F238E27FC236}">
                <a16:creationId xmlns:a16="http://schemas.microsoft.com/office/drawing/2014/main" id="{2A1B448D-6671-431F-B877-4C96E3F7675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111293210"/>
      </p:ext>
    </p:extLst>
  </p:cSld>
  <p:clrMapOvr>
    <a:masterClrMapping/>
  </p:clrMapOvr>
  <mc:AlternateContent xmlns:mc="http://schemas.openxmlformats.org/markup-compatibility/2006" xmlns:p14="http://schemas.microsoft.com/office/powerpoint/2010/main">
    <mc:Choice Requires="p14">
      <p:transition spd="slow" p14:dur="2000" advTm="110323"/>
    </mc:Choice>
    <mc:Fallback xmlns="">
      <p:transition spd="slow" advTm="1103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FB4D5-DA14-4F29-9320-2DE0A6B571B9}"/>
              </a:ext>
            </a:extLst>
          </p:cNvPr>
          <p:cNvSpPr>
            <a:spLocks noGrp="1"/>
          </p:cNvSpPr>
          <p:nvPr>
            <p:ph type="title"/>
          </p:nvPr>
        </p:nvSpPr>
        <p:spPr/>
        <p:txBody>
          <a:bodyPr/>
          <a:lstStyle/>
          <a:p>
            <a:r>
              <a:rPr lang="en-US" dirty="0"/>
              <a:t>X-ray dataset</a:t>
            </a:r>
          </a:p>
        </p:txBody>
      </p:sp>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447502" y="6401750"/>
            <a:ext cx="278418" cy="274324"/>
          </a:xfrm>
        </p:spPr>
        <p:txBody>
          <a:bodyPr/>
          <a:lstStyle/>
          <a:p>
            <a:fld id="{19B51A1E-902D-48AF-9020-955120F399B6}" type="slidenum">
              <a:rPr lang="en-US" smtClean="0"/>
              <a:pPr/>
              <a:t>3</a:t>
            </a:fld>
            <a:endParaRPr lang="en-US" dirty="0"/>
          </a:p>
        </p:txBody>
      </p:sp>
      <p:sp>
        <p:nvSpPr>
          <p:cNvPr id="6" name="Rectangle 5">
            <a:extLst>
              <a:ext uri="{FF2B5EF4-FFF2-40B4-BE49-F238E27FC236}">
                <a16:creationId xmlns:a16="http://schemas.microsoft.com/office/drawing/2014/main" id="{D3B624C8-D220-4475-A15B-86759242E216}"/>
              </a:ext>
            </a:extLst>
          </p:cNvPr>
          <p:cNvSpPr/>
          <p:nvPr/>
        </p:nvSpPr>
        <p:spPr>
          <a:xfrm>
            <a:off x="10023231" y="5990492"/>
            <a:ext cx="1424271" cy="8675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indoor, film, photo, looking&#10;&#10;Description automatically generated">
            <a:extLst>
              <a:ext uri="{FF2B5EF4-FFF2-40B4-BE49-F238E27FC236}">
                <a16:creationId xmlns:a16="http://schemas.microsoft.com/office/drawing/2014/main" id="{229A8A52-3B66-4ABE-A839-A5473CF34DE6}"/>
              </a:ext>
            </a:extLst>
          </p:cNvPr>
          <p:cNvPicPr>
            <a:picLocks noChangeAspect="1"/>
          </p:cNvPicPr>
          <p:nvPr/>
        </p:nvPicPr>
        <p:blipFill>
          <a:blip r:embed="rId5"/>
          <a:stretch>
            <a:fillRect/>
          </a:stretch>
        </p:blipFill>
        <p:spPr>
          <a:xfrm>
            <a:off x="760246" y="1230102"/>
            <a:ext cx="3764862" cy="3764862"/>
          </a:xfrm>
          <a:prstGeom prst="rect">
            <a:avLst/>
          </a:prstGeom>
        </p:spPr>
      </p:pic>
      <p:pic>
        <p:nvPicPr>
          <p:cNvPr id="7" name="Picture 6" descr="A picture containing film, person, necktie, looking&#10;&#10;Description automatically generated">
            <a:extLst>
              <a:ext uri="{FF2B5EF4-FFF2-40B4-BE49-F238E27FC236}">
                <a16:creationId xmlns:a16="http://schemas.microsoft.com/office/drawing/2014/main" id="{3B28B74B-CB81-4171-9DD0-FBF01FFF24CF}"/>
              </a:ext>
            </a:extLst>
          </p:cNvPr>
          <p:cNvPicPr>
            <a:picLocks noChangeAspect="1"/>
          </p:cNvPicPr>
          <p:nvPr/>
        </p:nvPicPr>
        <p:blipFill>
          <a:blip r:embed="rId6"/>
          <a:stretch>
            <a:fillRect/>
          </a:stretch>
        </p:blipFill>
        <p:spPr>
          <a:xfrm>
            <a:off x="4866374" y="1230101"/>
            <a:ext cx="4752021" cy="3764861"/>
          </a:xfrm>
          <a:prstGeom prst="rect">
            <a:avLst/>
          </a:prstGeom>
        </p:spPr>
      </p:pic>
      <p:sp>
        <p:nvSpPr>
          <p:cNvPr id="10" name="Text Placeholder 3">
            <a:extLst>
              <a:ext uri="{FF2B5EF4-FFF2-40B4-BE49-F238E27FC236}">
                <a16:creationId xmlns:a16="http://schemas.microsoft.com/office/drawing/2014/main" id="{4852EFC3-6BA1-46C8-BE63-25F99FD516AC}"/>
              </a:ext>
            </a:extLst>
          </p:cNvPr>
          <p:cNvSpPr txBox="1">
            <a:spLocks/>
          </p:cNvSpPr>
          <p:nvPr/>
        </p:nvSpPr>
        <p:spPr>
          <a:xfrm>
            <a:off x="1311231" y="5292694"/>
            <a:ext cx="2662892" cy="1109055"/>
          </a:xfrm>
          <a:prstGeom prst="rect">
            <a:avLst/>
          </a:prstGeom>
          <a:solidFill>
            <a:schemeClr val="tx1"/>
          </a:solidFill>
        </p:spPr>
        <p:txBody>
          <a:bodyPr anchor="ctr" anchorCtr="0"/>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spc="-150" dirty="0">
                <a:solidFill>
                  <a:schemeClr val="bg1"/>
                </a:solidFill>
                <a:latin typeface="+mj-lt"/>
              </a:rPr>
              <a:t>3,875 pneumonia</a:t>
            </a:r>
          </a:p>
        </p:txBody>
      </p:sp>
      <p:sp>
        <p:nvSpPr>
          <p:cNvPr id="11" name="Text Placeholder 3">
            <a:extLst>
              <a:ext uri="{FF2B5EF4-FFF2-40B4-BE49-F238E27FC236}">
                <a16:creationId xmlns:a16="http://schemas.microsoft.com/office/drawing/2014/main" id="{7493101D-0C29-4382-B5BE-620FE049EEB6}"/>
              </a:ext>
            </a:extLst>
          </p:cNvPr>
          <p:cNvSpPr txBox="1">
            <a:spLocks/>
          </p:cNvSpPr>
          <p:nvPr/>
        </p:nvSpPr>
        <p:spPr>
          <a:xfrm>
            <a:off x="5910938" y="5292695"/>
            <a:ext cx="2662892" cy="1109055"/>
          </a:xfrm>
          <a:prstGeom prst="rect">
            <a:avLst/>
          </a:prstGeom>
          <a:solidFill>
            <a:schemeClr val="tx1"/>
          </a:solidFill>
        </p:spPr>
        <p:txBody>
          <a:bodyPr anchor="ctr" anchorCtr="0"/>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spc="-150" dirty="0">
                <a:solidFill>
                  <a:schemeClr val="bg1"/>
                </a:solidFill>
                <a:latin typeface="+mj-lt"/>
              </a:rPr>
              <a:t>1,349 normal</a:t>
            </a:r>
          </a:p>
        </p:txBody>
      </p:sp>
      <p:pic>
        <p:nvPicPr>
          <p:cNvPr id="3" name="Audio 2">
            <a:hlinkClick r:id="" action="ppaction://media"/>
            <a:extLst>
              <a:ext uri="{FF2B5EF4-FFF2-40B4-BE49-F238E27FC236}">
                <a16:creationId xmlns:a16="http://schemas.microsoft.com/office/drawing/2014/main" id="{CD2153C5-2BED-47E0-AF03-ABD1BE427F9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508191214"/>
      </p:ext>
    </p:extLst>
  </p:cSld>
  <p:clrMapOvr>
    <a:masterClrMapping/>
  </p:clrMapOvr>
  <mc:AlternateContent xmlns:mc="http://schemas.openxmlformats.org/markup-compatibility/2006" xmlns:p14="http://schemas.microsoft.com/office/powerpoint/2010/main">
    <mc:Choice Requires="p14">
      <p:transition spd="slow" p14:dur="2000" advTm="30523"/>
    </mc:Choice>
    <mc:Fallback xmlns="">
      <p:transition spd="slow" advTm="305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FB4D5-DA14-4F29-9320-2DE0A6B571B9}"/>
              </a:ext>
            </a:extLst>
          </p:cNvPr>
          <p:cNvSpPr>
            <a:spLocks noGrp="1"/>
          </p:cNvSpPr>
          <p:nvPr>
            <p:ph type="title"/>
          </p:nvPr>
        </p:nvSpPr>
        <p:spPr/>
        <p:txBody>
          <a:bodyPr/>
          <a:lstStyle/>
          <a:p>
            <a:r>
              <a:rPr lang="en-US" dirty="0"/>
              <a:t>Problem approach</a:t>
            </a:r>
          </a:p>
        </p:txBody>
      </p:sp>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447502" y="6401750"/>
            <a:ext cx="278418" cy="274324"/>
          </a:xfrm>
        </p:spPr>
        <p:txBody>
          <a:bodyPr/>
          <a:lstStyle/>
          <a:p>
            <a:fld id="{19B51A1E-902D-48AF-9020-955120F399B6}" type="slidenum">
              <a:rPr lang="en-US" smtClean="0"/>
              <a:pPr/>
              <a:t>4</a:t>
            </a:fld>
            <a:endParaRPr lang="en-US" dirty="0"/>
          </a:p>
        </p:txBody>
      </p:sp>
      <p:sp>
        <p:nvSpPr>
          <p:cNvPr id="6" name="Rectangle 5">
            <a:extLst>
              <a:ext uri="{FF2B5EF4-FFF2-40B4-BE49-F238E27FC236}">
                <a16:creationId xmlns:a16="http://schemas.microsoft.com/office/drawing/2014/main" id="{D3B624C8-D220-4475-A15B-86759242E216}"/>
              </a:ext>
            </a:extLst>
          </p:cNvPr>
          <p:cNvSpPr/>
          <p:nvPr/>
        </p:nvSpPr>
        <p:spPr>
          <a:xfrm>
            <a:off x="10023231" y="5990492"/>
            <a:ext cx="1424271" cy="8675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3">
            <a:extLst>
              <a:ext uri="{FF2B5EF4-FFF2-40B4-BE49-F238E27FC236}">
                <a16:creationId xmlns:a16="http://schemas.microsoft.com/office/drawing/2014/main" id="{61D17103-81E7-460D-9157-6F7AC8F00739}"/>
              </a:ext>
            </a:extLst>
          </p:cNvPr>
          <p:cNvSpPr txBox="1">
            <a:spLocks/>
          </p:cNvSpPr>
          <p:nvPr/>
        </p:nvSpPr>
        <p:spPr>
          <a:xfrm>
            <a:off x="3699611" y="1176945"/>
            <a:ext cx="2912203" cy="1109055"/>
          </a:xfrm>
          <a:prstGeom prst="rect">
            <a:avLst/>
          </a:prstGeom>
          <a:solidFill>
            <a:schemeClr val="tx1"/>
          </a:solidFill>
        </p:spPr>
        <p:txBody>
          <a:bodyPr anchor="ctr" anchorCtr="0"/>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spc="-150" dirty="0">
                <a:solidFill>
                  <a:schemeClr val="bg1"/>
                </a:solidFill>
                <a:latin typeface="+mj-lt"/>
              </a:rPr>
              <a:t>Baseline Models – VGG16 Architecture</a:t>
            </a:r>
          </a:p>
        </p:txBody>
      </p:sp>
      <p:sp>
        <p:nvSpPr>
          <p:cNvPr id="7" name="Text Placeholder 3">
            <a:extLst>
              <a:ext uri="{FF2B5EF4-FFF2-40B4-BE49-F238E27FC236}">
                <a16:creationId xmlns:a16="http://schemas.microsoft.com/office/drawing/2014/main" id="{9CBF1803-CBF3-420C-8D0B-33B8D33719B3}"/>
              </a:ext>
            </a:extLst>
          </p:cNvPr>
          <p:cNvSpPr txBox="1">
            <a:spLocks/>
          </p:cNvSpPr>
          <p:nvPr/>
        </p:nvSpPr>
        <p:spPr>
          <a:xfrm>
            <a:off x="3699610" y="2874472"/>
            <a:ext cx="2912203" cy="1109055"/>
          </a:xfrm>
          <a:prstGeom prst="rect">
            <a:avLst/>
          </a:prstGeom>
          <a:solidFill>
            <a:schemeClr val="tx1"/>
          </a:solidFill>
        </p:spPr>
        <p:txBody>
          <a:bodyPr anchor="ctr" anchorCtr="0"/>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spc="-150" dirty="0">
                <a:solidFill>
                  <a:schemeClr val="bg1"/>
                </a:solidFill>
                <a:latin typeface="+mj-lt"/>
              </a:rPr>
              <a:t>Generalization Attempts</a:t>
            </a:r>
          </a:p>
        </p:txBody>
      </p:sp>
      <p:sp>
        <p:nvSpPr>
          <p:cNvPr id="8" name="Text Placeholder 3">
            <a:extLst>
              <a:ext uri="{FF2B5EF4-FFF2-40B4-BE49-F238E27FC236}">
                <a16:creationId xmlns:a16="http://schemas.microsoft.com/office/drawing/2014/main" id="{B6DA10FD-E250-4D1A-9672-0FF171D0FFE3}"/>
              </a:ext>
            </a:extLst>
          </p:cNvPr>
          <p:cNvSpPr txBox="1">
            <a:spLocks/>
          </p:cNvSpPr>
          <p:nvPr/>
        </p:nvSpPr>
        <p:spPr>
          <a:xfrm>
            <a:off x="3699610" y="4619842"/>
            <a:ext cx="2912203" cy="1109055"/>
          </a:xfrm>
          <a:prstGeom prst="rect">
            <a:avLst/>
          </a:prstGeom>
          <a:solidFill>
            <a:schemeClr val="tx1"/>
          </a:solidFill>
        </p:spPr>
        <p:txBody>
          <a:bodyPr anchor="ctr" anchorCtr="0"/>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spc="-150" dirty="0">
                <a:solidFill>
                  <a:schemeClr val="bg1"/>
                </a:solidFill>
                <a:latin typeface="+mj-lt"/>
              </a:rPr>
              <a:t>Transfer Learning Approach – VGG16 and </a:t>
            </a:r>
            <a:r>
              <a:rPr lang="en-US" sz="2400" b="1" spc="-150" dirty="0" err="1">
                <a:solidFill>
                  <a:schemeClr val="bg1"/>
                </a:solidFill>
                <a:latin typeface="+mj-lt"/>
              </a:rPr>
              <a:t>Xception</a:t>
            </a:r>
            <a:endParaRPr lang="en-US" sz="2400" b="1" spc="-150" dirty="0">
              <a:solidFill>
                <a:schemeClr val="bg1"/>
              </a:solidFill>
              <a:latin typeface="+mj-lt"/>
            </a:endParaRPr>
          </a:p>
        </p:txBody>
      </p:sp>
      <p:sp>
        <p:nvSpPr>
          <p:cNvPr id="3" name="TextBox 2">
            <a:extLst>
              <a:ext uri="{FF2B5EF4-FFF2-40B4-BE49-F238E27FC236}">
                <a16:creationId xmlns:a16="http://schemas.microsoft.com/office/drawing/2014/main" id="{3EE32ED0-5ADC-4140-8633-EBC4F0C902AB}"/>
              </a:ext>
            </a:extLst>
          </p:cNvPr>
          <p:cNvSpPr txBox="1"/>
          <p:nvPr/>
        </p:nvSpPr>
        <p:spPr>
          <a:xfrm>
            <a:off x="6904893" y="1546806"/>
            <a:ext cx="2438399" cy="461665"/>
          </a:xfrm>
          <a:prstGeom prst="rect">
            <a:avLst/>
          </a:prstGeom>
          <a:noFill/>
        </p:spPr>
        <p:txBody>
          <a:bodyPr wrap="square" rtlCol="0">
            <a:spAutoFit/>
          </a:bodyPr>
          <a:lstStyle/>
          <a:p>
            <a:r>
              <a:rPr lang="en-US" sz="2400" b="1" spc="-150" dirty="0">
                <a:latin typeface="+mj-lt"/>
              </a:rPr>
              <a:t>~73% Accuracy</a:t>
            </a:r>
          </a:p>
        </p:txBody>
      </p:sp>
      <p:sp>
        <p:nvSpPr>
          <p:cNvPr id="10" name="TextBox 9">
            <a:extLst>
              <a:ext uri="{FF2B5EF4-FFF2-40B4-BE49-F238E27FC236}">
                <a16:creationId xmlns:a16="http://schemas.microsoft.com/office/drawing/2014/main" id="{588AD958-56C1-45EC-93D2-E84CE01E83BD}"/>
              </a:ext>
            </a:extLst>
          </p:cNvPr>
          <p:cNvSpPr txBox="1"/>
          <p:nvPr/>
        </p:nvSpPr>
        <p:spPr>
          <a:xfrm>
            <a:off x="6904893" y="3198166"/>
            <a:ext cx="2438399" cy="461665"/>
          </a:xfrm>
          <a:prstGeom prst="rect">
            <a:avLst/>
          </a:prstGeom>
          <a:noFill/>
        </p:spPr>
        <p:txBody>
          <a:bodyPr wrap="square" rtlCol="0">
            <a:spAutoFit/>
          </a:bodyPr>
          <a:lstStyle/>
          <a:p>
            <a:r>
              <a:rPr lang="en-US" sz="2400" b="1" spc="-150" dirty="0">
                <a:latin typeface="+mj-lt"/>
              </a:rPr>
              <a:t>~75% Accuracy</a:t>
            </a:r>
          </a:p>
        </p:txBody>
      </p:sp>
      <p:sp>
        <p:nvSpPr>
          <p:cNvPr id="11" name="TextBox 10">
            <a:extLst>
              <a:ext uri="{FF2B5EF4-FFF2-40B4-BE49-F238E27FC236}">
                <a16:creationId xmlns:a16="http://schemas.microsoft.com/office/drawing/2014/main" id="{5AB604D1-307B-4C6A-B821-05D54DABC787}"/>
              </a:ext>
            </a:extLst>
          </p:cNvPr>
          <p:cNvSpPr txBox="1"/>
          <p:nvPr/>
        </p:nvSpPr>
        <p:spPr>
          <a:xfrm>
            <a:off x="6904892" y="4943536"/>
            <a:ext cx="2438399" cy="461665"/>
          </a:xfrm>
          <a:prstGeom prst="rect">
            <a:avLst/>
          </a:prstGeom>
          <a:noFill/>
        </p:spPr>
        <p:txBody>
          <a:bodyPr wrap="square" rtlCol="0">
            <a:spAutoFit/>
          </a:bodyPr>
          <a:lstStyle/>
          <a:p>
            <a:r>
              <a:rPr lang="en-US" sz="2400" b="1" spc="-150" dirty="0">
                <a:latin typeface="+mj-lt"/>
              </a:rPr>
              <a:t>~83% Accuracy</a:t>
            </a:r>
          </a:p>
        </p:txBody>
      </p:sp>
      <p:cxnSp>
        <p:nvCxnSpPr>
          <p:cNvPr id="12" name="Straight Arrow Connector 11">
            <a:extLst>
              <a:ext uri="{FF2B5EF4-FFF2-40B4-BE49-F238E27FC236}">
                <a16:creationId xmlns:a16="http://schemas.microsoft.com/office/drawing/2014/main" id="{31114179-E4BC-4237-A70E-F68710C77DE3}"/>
              </a:ext>
            </a:extLst>
          </p:cNvPr>
          <p:cNvCxnSpPr>
            <a:cxnSpLocks/>
          </p:cNvCxnSpPr>
          <p:nvPr/>
        </p:nvCxnSpPr>
        <p:spPr>
          <a:xfrm>
            <a:off x="5155711" y="2368062"/>
            <a:ext cx="0" cy="39858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F8E00B-4CE7-4D48-A908-DE4424C35CAE}"/>
              </a:ext>
            </a:extLst>
          </p:cNvPr>
          <p:cNvCxnSpPr>
            <a:cxnSpLocks/>
          </p:cNvCxnSpPr>
          <p:nvPr/>
        </p:nvCxnSpPr>
        <p:spPr>
          <a:xfrm>
            <a:off x="5155711" y="4114800"/>
            <a:ext cx="0" cy="39858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Audio 3">
            <a:hlinkClick r:id="" action="ppaction://media"/>
            <a:extLst>
              <a:ext uri="{FF2B5EF4-FFF2-40B4-BE49-F238E27FC236}">
                <a16:creationId xmlns:a16="http://schemas.microsoft.com/office/drawing/2014/main" id="{06E56882-86A8-4A0A-810B-E2E1732A593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936979762"/>
      </p:ext>
    </p:extLst>
  </p:cSld>
  <p:clrMapOvr>
    <a:masterClrMapping/>
  </p:clrMapOvr>
  <mc:AlternateContent xmlns:mc="http://schemas.openxmlformats.org/markup-compatibility/2006" xmlns:p14="http://schemas.microsoft.com/office/powerpoint/2010/main">
    <mc:Choice Requires="p14">
      <p:transition spd="slow" p14:dur="2000" advTm="89837"/>
    </mc:Choice>
    <mc:Fallback xmlns="">
      <p:transition spd="slow" advTm="898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FB4D5-DA14-4F29-9320-2DE0A6B571B9}"/>
              </a:ext>
            </a:extLst>
          </p:cNvPr>
          <p:cNvSpPr>
            <a:spLocks noGrp="1"/>
          </p:cNvSpPr>
          <p:nvPr>
            <p:ph type="title"/>
          </p:nvPr>
        </p:nvSpPr>
        <p:spPr/>
        <p:txBody>
          <a:bodyPr/>
          <a:lstStyle/>
          <a:p>
            <a:r>
              <a:rPr lang="en-US" dirty="0"/>
              <a:t>Final Model performance on test set</a:t>
            </a:r>
          </a:p>
        </p:txBody>
      </p:sp>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447502" y="6401750"/>
            <a:ext cx="278418" cy="274324"/>
          </a:xfrm>
        </p:spPr>
        <p:txBody>
          <a:bodyPr/>
          <a:lstStyle/>
          <a:p>
            <a:fld id="{19B51A1E-902D-48AF-9020-955120F399B6}" type="slidenum">
              <a:rPr lang="en-US" smtClean="0"/>
              <a:pPr/>
              <a:t>5</a:t>
            </a:fld>
            <a:endParaRPr lang="en-US" dirty="0"/>
          </a:p>
        </p:txBody>
      </p:sp>
      <p:sp>
        <p:nvSpPr>
          <p:cNvPr id="6" name="Rectangle 5">
            <a:extLst>
              <a:ext uri="{FF2B5EF4-FFF2-40B4-BE49-F238E27FC236}">
                <a16:creationId xmlns:a16="http://schemas.microsoft.com/office/drawing/2014/main" id="{D3B624C8-D220-4475-A15B-86759242E216}"/>
              </a:ext>
            </a:extLst>
          </p:cNvPr>
          <p:cNvSpPr/>
          <p:nvPr/>
        </p:nvSpPr>
        <p:spPr>
          <a:xfrm>
            <a:off x="10023231" y="5990492"/>
            <a:ext cx="1424271" cy="8675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ell phone&#10;&#10;Description automatically generated">
            <a:extLst>
              <a:ext uri="{FF2B5EF4-FFF2-40B4-BE49-F238E27FC236}">
                <a16:creationId xmlns:a16="http://schemas.microsoft.com/office/drawing/2014/main" id="{273062C5-8DAC-4B71-AE0C-C591FB31682C}"/>
              </a:ext>
            </a:extLst>
          </p:cNvPr>
          <p:cNvPicPr>
            <a:picLocks noChangeAspect="1"/>
          </p:cNvPicPr>
          <p:nvPr/>
        </p:nvPicPr>
        <p:blipFill>
          <a:blip r:embed="rId5"/>
          <a:stretch>
            <a:fillRect/>
          </a:stretch>
        </p:blipFill>
        <p:spPr>
          <a:xfrm>
            <a:off x="1129547" y="1691286"/>
            <a:ext cx="7805467" cy="3475427"/>
          </a:xfrm>
          <a:prstGeom prst="rect">
            <a:avLst/>
          </a:prstGeom>
        </p:spPr>
      </p:pic>
      <p:pic>
        <p:nvPicPr>
          <p:cNvPr id="3" name="Audio 2">
            <a:hlinkClick r:id="" action="ppaction://media"/>
            <a:extLst>
              <a:ext uri="{FF2B5EF4-FFF2-40B4-BE49-F238E27FC236}">
                <a16:creationId xmlns:a16="http://schemas.microsoft.com/office/drawing/2014/main" id="{92762A9C-221E-4F4C-A188-58FDB5C7BE8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373611617"/>
      </p:ext>
    </p:extLst>
  </p:cSld>
  <p:clrMapOvr>
    <a:masterClrMapping/>
  </p:clrMapOvr>
  <mc:AlternateContent xmlns:mc="http://schemas.openxmlformats.org/markup-compatibility/2006" xmlns:p14="http://schemas.microsoft.com/office/powerpoint/2010/main">
    <mc:Choice Requires="p14">
      <p:transition spd="slow" p14:dur="2000" advTm="56620"/>
    </mc:Choice>
    <mc:Fallback xmlns="">
      <p:transition spd="slow" advTm="566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FB4D5-DA14-4F29-9320-2DE0A6B571B9}"/>
              </a:ext>
            </a:extLst>
          </p:cNvPr>
          <p:cNvSpPr>
            <a:spLocks noGrp="1"/>
          </p:cNvSpPr>
          <p:nvPr>
            <p:ph type="title"/>
          </p:nvPr>
        </p:nvSpPr>
        <p:spPr/>
        <p:txBody>
          <a:bodyPr/>
          <a:lstStyle/>
          <a:p>
            <a:r>
              <a:rPr lang="en-US" dirty="0"/>
              <a:t>Future work</a:t>
            </a:r>
          </a:p>
        </p:txBody>
      </p:sp>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447502" y="6401750"/>
            <a:ext cx="278418" cy="274324"/>
          </a:xfrm>
        </p:spPr>
        <p:txBody>
          <a:bodyPr/>
          <a:lstStyle/>
          <a:p>
            <a:fld id="{19B51A1E-902D-48AF-9020-955120F399B6}" type="slidenum">
              <a:rPr lang="en-US" smtClean="0"/>
              <a:pPr/>
              <a:t>6</a:t>
            </a:fld>
            <a:endParaRPr lang="en-US" dirty="0"/>
          </a:p>
        </p:txBody>
      </p:sp>
      <p:pic>
        <p:nvPicPr>
          <p:cNvPr id="8" name="Picture 7" descr="A close up of a logo&#10;&#10;Description automatically generated">
            <a:extLst>
              <a:ext uri="{FF2B5EF4-FFF2-40B4-BE49-F238E27FC236}">
                <a16:creationId xmlns:a16="http://schemas.microsoft.com/office/drawing/2014/main" id="{9AA9251F-F21B-4B9B-8B7D-2C6B1FE34B0C}"/>
              </a:ext>
            </a:extLst>
          </p:cNvPr>
          <p:cNvPicPr>
            <a:picLocks noChangeAspect="1"/>
          </p:cNvPicPr>
          <p:nvPr/>
        </p:nvPicPr>
        <p:blipFill>
          <a:blip r:embed="rId5"/>
          <a:stretch>
            <a:fillRect/>
          </a:stretch>
        </p:blipFill>
        <p:spPr>
          <a:xfrm>
            <a:off x="10130334" y="6243729"/>
            <a:ext cx="1317168" cy="590365"/>
          </a:xfrm>
          <a:prstGeom prst="rect">
            <a:avLst/>
          </a:prstGeom>
        </p:spPr>
      </p:pic>
      <p:sp>
        <p:nvSpPr>
          <p:cNvPr id="10" name="Text Placeholder 3">
            <a:extLst>
              <a:ext uri="{FF2B5EF4-FFF2-40B4-BE49-F238E27FC236}">
                <a16:creationId xmlns:a16="http://schemas.microsoft.com/office/drawing/2014/main" id="{3D2DC8B6-28B9-4187-B7BD-8EBC207F2E05}"/>
              </a:ext>
            </a:extLst>
          </p:cNvPr>
          <p:cNvSpPr txBox="1">
            <a:spLocks/>
          </p:cNvSpPr>
          <p:nvPr/>
        </p:nvSpPr>
        <p:spPr>
          <a:xfrm>
            <a:off x="431999" y="1188669"/>
            <a:ext cx="2627723" cy="1073886"/>
          </a:xfrm>
          <a:prstGeom prst="rect">
            <a:avLst/>
          </a:prstGeom>
          <a:solidFill>
            <a:schemeClr val="tx1"/>
          </a:solidFill>
        </p:spPr>
        <p:txBody>
          <a:bodyPr anchor="ctr" anchorCtr="0"/>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spc="-150" dirty="0">
                <a:solidFill>
                  <a:schemeClr val="bg1"/>
                </a:solidFill>
                <a:latin typeface="+mj-lt"/>
              </a:rPr>
              <a:t>Train on More Data</a:t>
            </a:r>
          </a:p>
        </p:txBody>
      </p:sp>
      <p:pic>
        <p:nvPicPr>
          <p:cNvPr id="11" name="Picture 10" descr="A close up of a logo&#10;&#10;Description automatically generated">
            <a:extLst>
              <a:ext uri="{FF2B5EF4-FFF2-40B4-BE49-F238E27FC236}">
                <a16:creationId xmlns:a16="http://schemas.microsoft.com/office/drawing/2014/main" id="{A4A4F1F8-D8F8-46F3-A9B2-AC24CCB34068}"/>
              </a:ext>
            </a:extLst>
          </p:cNvPr>
          <p:cNvPicPr>
            <a:picLocks noChangeAspect="1"/>
          </p:cNvPicPr>
          <p:nvPr/>
        </p:nvPicPr>
        <p:blipFill>
          <a:blip r:embed="rId6"/>
          <a:stretch>
            <a:fillRect/>
          </a:stretch>
        </p:blipFill>
        <p:spPr>
          <a:xfrm>
            <a:off x="10130334" y="5809734"/>
            <a:ext cx="1184031" cy="1184031"/>
          </a:xfrm>
          <a:prstGeom prst="rect">
            <a:avLst/>
          </a:prstGeom>
        </p:spPr>
      </p:pic>
      <p:sp>
        <p:nvSpPr>
          <p:cNvPr id="17" name="Rectangle 16">
            <a:extLst>
              <a:ext uri="{FF2B5EF4-FFF2-40B4-BE49-F238E27FC236}">
                <a16:creationId xmlns:a16="http://schemas.microsoft.com/office/drawing/2014/main" id="{4FF83A79-5E5C-419D-9AC3-D495CFD91B6E}"/>
              </a:ext>
            </a:extLst>
          </p:cNvPr>
          <p:cNvSpPr/>
          <p:nvPr/>
        </p:nvSpPr>
        <p:spPr>
          <a:xfrm>
            <a:off x="10023231" y="5990492"/>
            <a:ext cx="1424271" cy="8675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3">
            <a:extLst>
              <a:ext uri="{FF2B5EF4-FFF2-40B4-BE49-F238E27FC236}">
                <a16:creationId xmlns:a16="http://schemas.microsoft.com/office/drawing/2014/main" id="{32AD67F8-D408-48C7-B83A-6EAF6A449384}"/>
              </a:ext>
            </a:extLst>
          </p:cNvPr>
          <p:cNvSpPr txBox="1">
            <a:spLocks/>
          </p:cNvSpPr>
          <p:nvPr/>
        </p:nvSpPr>
        <p:spPr>
          <a:xfrm>
            <a:off x="337266" y="2530181"/>
            <a:ext cx="2722455" cy="3908492"/>
          </a:xfrm>
          <a:prstGeom prst="rect">
            <a:avLst/>
          </a:prstGeom>
          <a:noFill/>
        </p:spPr>
        <p:txBody>
          <a:bodyPr/>
          <a:lstStyle>
            <a:defPPr>
              <a:defRPr lang="en-US"/>
            </a:defPPr>
            <a:lvl1pPr marL="266700" indent="-266700">
              <a:lnSpc>
                <a:spcPct val="90000"/>
              </a:lnSpc>
              <a:spcBef>
                <a:spcPts val="1000"/>
              </a:spcBef>
              <a:buFont typeface="Wingdings" panose="05000000000000000000" pitchFamily="2" charset="2"/>
              <a:buChar char="§"/>
              <a:defRPr sz="2000" b="1" spc="-150">
                <a:latin typeface="+mj-lt"/>
              </a:defRPr>
            </a:lvl1pPr>
            <a:lvl2pPr marL="542925" indent="-276225">
              <a:lnSpc>
                <a:spcPct val="90000"/>
              </a:lnSpc>
              <a:spcBef>
                <a:spcPts val="500"/>
              </a:spcBef>
              <a:buFont typeface="Arial" panose="020B0604020202020204" pitchFamily="34" charset="0"/>
              <a:buChar char="•"/>
              <a:defRPr sz="1600"/>
            </a:lvl2pPr>
            <a:lvl3pPr marL="809625" indent="-266700">
              <a:lnSpc>
                <a:spcPct val="90000"/>
              </a:lnSpc>
              <a:spcBef>
                <a:spcPts val="500"/>
              </a:spcBef>
              <a:buFont typeface="Arial" panose="020B0604020202020204" pitchFamily="34" charset="0"/>
              <a:buChar char="•"/>
              <a:defRPr sz="1400"/>
            </a:lvl3pPr>
            <a:lvl4pPr marL="1076325" indent="-266700">
              <a:lnSpc>
                <a:spcPct val="90000"/>
              </a:lnSpc>
              <a:spcBef>
                <a:spcPts val="500"/>
              </a:spcBef>
              <a:buFont typeface="Arial" panose="020B0604020202020204" pitchFamily="34" charset="0"/>
              <a:buChar char="•"/>
              <a:defRPr sz="1400"/>
            </a:lvl4pPr>
            <a:lvl5pPr marL="1343025" indent="-266700">
              <a:lnSpc>
                <a:spcPct val="90000"/>
              </a:lnSpc>
              <a:spcBef>
                <a:spcPts val="500"/>
              </a:spcBef>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Obtain more data (specifically Covid-19 patients)</a:t>
            </a:r>
          </a:p>
          <a:p>
            <a:r>
              <a:rPr lang="en-US" dirty="0"/>
              <a:t>Generate more x-ray images data using deep learning</a:t>
            </a:r>
          </a:p>
        </p:txBody>
      </p:sp>
      <p:sp>
        <p:nvSpPr>
          <p:cNvPr id="23" name="Text Placeholder 3">
            <a:extLst>
              <a:ext uri="{FF2B5EF4-FFF2-40B4-BE49-F238E27FC236}">
                <a16:creationId xmlns:a16="http://schemas.microsoft.com/office/drawing/2014/main" id="{67D8AEDD-FF0C-4F56-BF9A-FC68C4FC17A9}"/>
              </a:ext>
            </a:extLst>
          </p:cNvPr>
          <p:cNvSpPr txBox="1">
            <a:spLocks/>
          </p:cNvSpPr>
          <p:nvPr/>
        </p:nvSpPr>
        <p:spPr>
          <a:xfrm>
            <a:off x="6621784" y="1188669"/>
            <a:ext cx="2627723" cy="1073886"/>
          </a:xfrm>
          <a:prstGeom prst="rect">
            <a:avLst/>
          </a:prstGeom>
          <a:solidFill>
            <a:schemeClr val="tx1"/>
          </a:solidFill>
        </p:spPr>
        <p:txBody>
          <a:bodyPr anchor="ctr" anchorCtr="0"/>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spc="-150" dirty="0">
                <a:solidFill>
                  <a:schemeClr val="bg1"/>
                </a:solidFill>
                <a:latin typeface="+mj-lt"/>
              </a:rPr>
              <a:t>Better Prepare Images</a:t>
            </a:r>
          </a:p>
        </p:txBody>
      </p:sp>
      <p:sp>
        <p:nvSpPr>
          <p:cNvPr id="25" name="Text Placeholder 3">
            <a:extLst>
              <a:ext uri="{FF2B5EF4-FFF2-40B4-BE49-F238E27FC236}">
                <a16:creationId xmlns:a16="http://schemas.microsoft.com/office/drawing/2014/main" id="{24EE56E6-4DE6-4396-A593-E7CC657D3DA7}"/>
              </a:ext>
            </a:extLst>
          </p:cNvPr>
          <p:cNvSpPr txBox="1">
            <a:spLocks/>
          </p:cNvSpPr>
          <p:nvPr/>
        </p:nvSpPr>
        <p:spPr>
          <a:xfrm>
            <a:off x="3574257" y="1188669"/>
            <a:ext cx="2627723" cy="1073886"/>
          </a:xfrm>
          <a:prstGeom prst="rect">
            <a:avLst/>
          </a:prstGeom>
          <a:solidFill>
            <a:schemeClr val="tx1"/>
          </a:solidFill>
        </p:spPr>
        <p:txBody>
          <a:bodyPr anchor="ctr" anchorCtr="0"/>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spc="-150" dirty="0">
                <a:solidFill>
                  <a:schemeClr val="bg1"/>
                </a:solidFill>
                <a:latin typeface="+mj-lt"/>
              </a:rPr>
              <a:t>Explore More Models</a:t>
            </a:r>
          </a:p>
        </p:txBody>
      </p:sp>
      <p:sp>
        <p:nvSpPr>
          <p:cNvPr id="26" name="Text Placeholder 3">
            <a:extLst>
              <a:ext uri="{FF2B5EF4-FFF2-40B4-BE49-F238E27FC236}">
                <a16:creationId xmlns:a16="http://schemas.microsoft.com/office/drawing/2014/main" id="{D43F694D-BCF8-4995-B3CD-B24EBD37249C}"/>
              </a:ext>
            </a:extLst>
          </p:cNvPr>
          <p:cNvSpPr txBox="1">
            <a:spLocks/>
          </p:cNvSpPr>
          <p:nvPr/>
        </p:nvSpPr>
        <p:spPr>
          <a:xfrm>
            <a:off x="3479524" y="2530181"/>
            <a:ext cx="2722455" cy="3908492"/>
          </a:xfrm>
          <a:prstGeom prst="rect">
            <a:avLst/>
          </a:prstGeom>
          <a:noFill/>
        </p:spPr>
        <p:txBody>
          <a:bodyPr/>
          <a:lstStyle>
            <a:defPPr>
              <a:defRPr lang="en-US"/>
            </a:defPPr>
            <a:lvl1pPr marL="266700" indent="-266700">
              <a:lnSpc>
                <a:spcPct val="90000"/>
              </a:lnSpc>
              <a:spcBef>
                <a:spcPts val="1000"/>
              </a:spcBef>
              <a:buFont typeface="Wingdings" panose="05000000000000000000" pitchFamily="2" charset="2"/>
              <a:buChar char="§"/>
              <a:defRPr sz="2000" b="1" spc="-150">
                <a:latin typeface="+mj-lt"/>
              </a:defRPr>
            </a:lvl1pPr>
            <a:lvl2pPr marL="542925" indent="-276225">
              <a:lnSpc>
                <a:spcPct val="90000"/>
              </a:lnSpc>
              <a:spcBef>
                <a:spcPts val="500"/>
              </a:spcBef>
              <a:buFont typeface="Arial" panose="020B0604020202020204" pitchFamily="34" charset="0"/>
              <a:buChar char="•"/>
              <a:defRPr sz="1600"/>
            </a:lvl2pPr>
            <a:lvl3pPr marL="809625" indent="-266700">
              <a:lnSpc>
                <a:spcPct val="90000"/>
              </a:lnSpc>
              <a:spcBef>
                <a:spcPts val="500"/>
              </a:spcBef>
              <a:buFont typeface="Arial" panose="020B0604020202020204" pitchFamily="34" charset="0"/>
              <a:buChar char="•"/>
              <a:defRPr sz="1400"/>
            </a:lvl3pPr>
            <a:lvl4pPr marL="1076325" indent="-266700">
              <a:lnSpc>
                <a:spcPct val="90000"/>
              </a:lnSpc>
              <a:spcBef>
                <a:spcPts val="500"/>
              </a:spcBef>
              <a:buFont typeface="Arial" panose="020B0604020202020204" pitchFamily="34" charset="0"/>
              <a:buChar char="•"/>
              <a:defRPr sz="1400"/>
            </a:lvl4pPr>
            <a:lvl5pPr marL="1343025" indent="-266700">
              <a:lnSpc>
                <a:spcPct val="90000"/>
              </a:lnSpc>
              <a:spcBef>
                <a:spcPts val="500"/>
              </a:spcBef>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Thousands of CNN models are now open source and available on the web</a:t>
            </a:r>
          </a:p>
          <a:p>
            <a:r>
              <a:rPr lang="en-US" dirty="0"/>
              <a:t>Train models at scale using cloud-based GPUs</a:t>
            </a:r>
          </a:p>
        </p:txBody>
      </p:sp>
      <p:sp>
        <p:nvSpPr>
          <p:cNvPr id="27" name="Text Placeholder 3">
            <a:extLst>
              <a:ext uri="{FF2B5EF4-FFF2-40B4-BE49-F238E27FC236}">
                <a16:creationId xmlns:a16="http://schemas.microsoft.com/office/drawing/2014/main" id="{0021A609-D52A-42A7-B2AF-184E3FF92CAA}"/>
              </a:ext>
            </a:extLst>
          </p:cNvPr>
          <p:cNvSpPr txBox="1">
            <a:spLocks/>
          </p:cNvSpPr>
          <p:nvPr/>
        </p:nvSpPr>
        <p:spPr>
          <a:xfrm>
            <a:off x="6574417" y="2530181"/>
            <a:ext cx="2722455" cy="3908492"/>
          </a:xfrm>
          <a:prstGeom prst="rect">
            <a:avLst/>
          </a:prstGeom>
          <a:noFill/>
        </p:spPr>
        <p:txBody>
          <a:bodyPr/>
          <a:lstStyle>
            <a:defPPr>
              <a:defRPr lang="en-US"/>
            </a:defPPr>
            <a:lvl1pPr marL="266700" indent="-266700">
              <a:lnSpc>
                <a:spcPct val="90000"/>
              </a:lnSpc>
              <a:spcBef>
                <a:spcPts val="1000"/>
              </a:spcBef>
              <a:buFont typeface="Wingdings" panose="05000000000000000000" pitchFamily="2" charset="2"/>
              <a:buChar char="§"/>
              <a:defRPr sz="2000" b="1" spc="-150">
                <a:latin typeface="+mj-lt"/>
              </a:defRPr>
            </a:lvl1pPr>
            <a:lvl2pPr marL="542925" indent="-276225">
              <a:lnSpc>
                <a:spcPct val="90000"/>
              </a:lnSpc>
              <a:spcBef>
                <a:spcPts val="500"/>
              </a:spcBef>
              <a:buFont typeface="Arial" panose="020B0604020202020204" pitchFamily="34" charset="0"/>
              <a:buChar char="•"/>
              <a:defRPr sz="1600"/>
            </a:lvl2pPr>
            <a:lvl3pPr marL="809625" indent="-266700">
              <a:lnSpc>
                <a:spcPct val="90000"/>
              </a:lnSpc>
              <a:spcBef>
                <a:spcPts val="500"/>
              </a:spcBef>
              <a:buFont typeface="Arial" panose="020B0604020202020204" pitchFamily="34" charset="0"/>
              <a:buChar char="•"/>
              <a:defRPr sz="1400"/>
            </a:lvl3pPr>
            <a:lvl4pPr marL="1076325" indent="-266700">
              <a:lnSpc>
                <a:spcPct val="90000"/>
              </a:lnSpc>
              <a:spcBef>
                <a:spcPts val="500"/>
              </a:spcBef>
              <a:buFont typeface="Arial" panose="020B0604020202020204" pitchFamily="34" charset="0"/>
              <a:buChar char="•"/>
              <a:defRPr sz="1400"/>
            </a:lvl4pPr>
            <a:lvl5pPr marL="1343025" indent="-266700">
              <a:lnSpc>
                <a:spcPct val="90000"/>
              </a:lnSpc>
              <a:spcBef>
                <a:spcPts val="500"/>
              </a:spcBef>
              <a:buFont typeface="Arial" panose="020B0604020202020204" pitchFamily="34" charset="0"/>
              <a:buChar char="•"/>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Each x-ray image came in a different size and aspect ratio</a:t>
            </a:r>
          </a:p>
          <a:p>
            <a:r>
              <a:rPr lang="en-US" dirty="0"/>
              <a:t>Our images were “squashed” to a consistent size for training</a:t>
            </a:r>
          </a:p>
          <a:p>
            <a:r>
              <a:rPr lang="en-US" dirty="0"/>
              <a:t>This likely distorted the images making training less effective</a:t>
            </a:r>
          </a:p>
          <a:p>
            <a:r>
              <a:rPr lang="en-US" dirty="0"/>
              <a:t>Mechanical Turk cropping</a:t>
            </a:r>
          </a:p>
        </p:txBody>
      </p:sp>
      <p:pic>
        <p:nvPicPr>
          <p:cNvPr id="3" name="Audio 2">
            <a:hlinkClick r:id="" action="ppaction://media"/>
            <a:extLst>
              <a:ext uri="{FF2B5EF4-FFF2-40B4-BE49-F238E27FC236}">
                <a16:creationId xmlns:a16="http://schemas.microsoft.com/office/drawing/2014/main" id="{A12C60B2-0A63-4060-957E-6CAB5464059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818625168"/>
      </p:ext>
    </p:extLst>
  </p:cSld>
  <p:clrMapOvr>
    <a:masterClrMapping/>
  </p:clrMapOvr>
  <mc:AlternateContent xmlns:mc="http://schemas.openxmlformats.org/markup-compatibility/2006" xmlns:p14="http://schemas.microsoft.com/office/powerpoint/2010/main">
    <mc:Choice Requires="p14">
      <p:transition spd="slow" p14:dur="2000" advTm="104987"/>
    </mc:Choice>
    <mc:Fallback xmlns="">
      <p:transition spd="slow" advTm="1049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6B98037-D29C-4D99-9171-882A336581BA}"/>
              </a:ext>
            </a:extLst>
          </p:cNvPr>
          <p:cNvPicPr>
            <a:picLocks noChangeAspect="1"/>
          </p:cNvPicPr>
          <p:nvPr/>
        </p:nvPicPr>
        <p:blipFill>
          <a:blip r:embed="rId5"/>
          <a:srcRect/>
          <a:stretch/>
        </p:blipFill>
        <p:spPr>
          <a:xfrm>
            <a:off x="0" y="49093"/>
            <a:ext cx="12192000" cy="2424479"/>
          </a:xfrm>
          <a:prstGeom prst="rect">
            <a:avLst/>
          </a:prstGeom>
        </p:spPr>
      </p:pic>
      <p:sp>
        <p:nvSpPr>
          <p:cNvPr id="20" name="Title 19">
            <a:extLst>
              <a:ext uri="{FF2B5EF4-FFF2-40B4-BE49-F238E27FC236}">
                <a16:creationId xmlns:a16="http://schemas.microsoft.com/office/drawing/2014/main" id="{F11A6B65-5A20-4F4D-ACBB-ED50132D4571}"/>
              </a:ext>
            </a:extLst>
          </p:cNvPr>
          <p:cNvSpPr>
            <a:spLocks noGrp="1"/>
          </p:cNvSpPr>
          <p:nvPr>
            <p:ph type="ctrTitle"/>
          </p:nvPr>
        </p:nvSpPr>
        <p:spPr>
          <a:xfrm>
            <a:off x="3833781" y="2773340"/>
            <a:ext cx="4801841" cy="1674470"/>
          </a:xfrm>
        </p:spPr>
        <p:txBody>
          <a:bodyPr/>
          <a:lstStyle/>
          <a:p>
            <a:r>
              <a:rPr lang="en-US" dirty="0"/>
              <a:t>THANK YOU</a:t>
            </a:r>
          </a:p>
        </p:txBody>
      </p:sp>
      <p:sp>
        <p:nvSpPr>
          <p:cNvPr id="4" name="Text Placeholder 3">
            <a:extLst>
              <a:ext uri="{FF2B5EF4-FFF2-40B4-BE49-F238E27FC236}">
                <a16:creationId xmlns:a16="http://schemas.microsoft.com/office/drawing/2014/main" id="{60828E04-9C2A-4859-8050-C2DF67A249CB}"/>
              </a:ext>
            </a:extLst>
          </p:cNvPr>
          <p:cNvSpPr>
            <a:spLocks noGrp="1"/>
          </p:cNvSpPr>
          <p:nvPr>
            <p:ph type="body" sz="quarter" idx="15"/>
          </p:nvPr>
        </p:nvSpPr>
        <p:spPr>
          <a:xfrm>
            <a:off x="4431075" y="4931203"/>
            <a:ext cx="3329850" cy="382887"/>
          </a:xfrm>
        </p:spPr>
        <p:txBody>
          <a:bodyPr/>
          <a:lstStyle/>
          <a:p>
            <a:pPr algn="ctr"/>
            <a:r>
              <a:rPr lang="en-US" dirty="0"/>
              <a:t>Braydon Charles Janecek</a:t>
            </a:r>
          </a:p>
        </p:txBody>
      </p:sp>
      <p:pic>
        <p:nvPicPr>
          <p:cNvPr id="9" name="Graphic 8" descr="Envelope" title="Icon Presenter Email">
            <a:extLst>
              <a:ext uri="{FF2B5EF4-FFF2-40B4-BE49-F238E27FC236}">
                <a16:creationId xmlns:a16="http://schemas.microsoft.com/office/drawing/2014/main" id="{773C1382-ACE1-460F-A1B6-AB761A7D2E6B}"/>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474858" y="5547448"/>
            <a:ext cx="218900" cy="218900"/>
          </a:xfrm>
          <a:prstGeom prst="rect">
            <a:avLst/>
          </a:prstGeom>
        </p:spPr>
      </p:pic>
      <p:sp>
        <p:nvSpPr>
          <p:cNvPr id="6" name="Text Placeholder 5">
            <a:extLst>
              <a:ext uri="{FF2B5EF4-FFF2-40B4-BE49-F238E27FC236}">
                <a16:creationId xmlns:a16="http://schemas.microsoft.com/office/drawing/2014/main" id="{50A3BCC3-A277-4C0B-9EBA-EB53990D8EBD}"/>
              </a:ext>
            </a:extLst>
          </p:cNvPr>
          <p:cNvSpPr>
            <a:spLocks noGrp="1"/>
          </p:cNvSpPr>
          <p:nvPr>
            <p:ph type="body" sz="quarter" idx="17"/>
          </p:nvPr>
        </p:nvSpPr>
        <p:spPr>
          <a:xfrm>
            <a:off x="4850583" y="5581811"/>
            <a:ext cx="2910342" cy="238016"/>
          </a:xfrm>
        </p:spPr>
        <p:txBody>
          <a:bodyPr/>
          <a:lstStyle/>
          <a:p>
            <a:r>
              <a:rPr lang="en-US" dirty="0"/>
              <a:t>braydoncharlesjanecek@gmail.com</a:t>
            </a:r>
          </a:p>
        </p:txBody>
      </p:sp>
      <p:pic>
        <p:nvPicPr>
          <p:cNvPr id="11" name="Graphic 10" descr="Link">
            <a:extLst>
              <a:ext uri="{FF2B5EF4-FFF2-40B4-BE49-F238E27FC236}">
                <a16:creationId xmlns:a16="http://schemas.microsoft.com/office/drawing/2014/main" id="{0718E6E0-05A2-479C-AEA8-1A385EB73474}"/>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448972" y="5943496"/>
            <a:ext cx="244786" cy="244786"/>
          </a:xfrm>
          <a:prstGeom prst="rect">
            <a:avLst/>
          </a:prstGeom>
        </p:spPr>
      </p:pic>
      <p:sp>
        <p:nvSpPr>
          <p:cNvPr id="21" name="Text Placeholder 20">
            <a:extLst>
              <a:ext uri="{FF2B5EF4-FFF2-40B4-BE49-F238E27FC236}">
                <a16:creationId xmlns:a16="http://schemas.microsoft.com/office/drawing/2014/main" id="{E382DE25-E72C-473B-AB0F-13DF377E6A8F}"/>
              </a:ext>
            </a:extLst>
          </p:cNvPr>
          <p:cNvSpPr>
            <a:spLocks noGrp="1"/>
          </p:cNvSpPr>
          <p:nvPr>
            <p:ph type="body" sz="quarter" idx="18"/>
          </p:nvPr>
        </p:nvSpPr>
        <p:spPr>
          <a:xfrm>
            <a:off x="4850583" y="5972383"/>
            <a:ext cx="2910342" cy="238016"/>
          </a:xfrm>
        </p:spPr>
        <p:txBody>
          <a:bodyPr/>
          <a:lstStyle/>
          <a:p>
            <a:r>
              <a:rPr lang="en-US" dirty="0">
                <a:hlinkClick r:id="rId10"/>
              </a:rPr>
              <a:t>https://bcjanecek.github.io/</a:t>
            </a:r>
            <a:endParaRPr lang="en-US" dirty="0"/>
          </a:p>
        </p:txBody>
      </p:sp>
      <p:pic>
        <p:nvPicPr>
          <p:cNvPr id="2" name="Audio 1">
            <a:hlinkClick r:id="" action="ppaction://media"/>
            <a:extLst>
              <a:ext uri="{FF2B5EF4-FFF2-40B4-BE49-F238E27FC236}">
                <a16:creationId xmlns:a16="http://schemas.microsoft.com/office/drawing/2014/main" id="{37866BA9-D5BE-4C01-8308-42485C8C6BEC}"/>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153678306"/>
      </p:ext>
    </p:extLst>
  </p:cSld>
  <p:clrMapOvr>
    <a:masterClrMapping/>
  </p:clrMapOvr>
  <mc:AlternateContent xmlns:mc="http://schemas.openxmlformats.org/markup-compatibility/2006" xmlns:p14="http://schemas.microsoft.com/office/powerpoint/2010/main">
    <mc:Choice Requires="p14">
      <p:transition spd="slow" p14:dur="2000" advTm="9015"/>
    </mc:Choice>
    <mc:Fallback xmlns="">
      <p:transition spd="slow" advTm="90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Custom 134">
      <a:dk1>
        <a:srgbClr val="000000"/>
      </a:dk1>
      <a:lt1>
        <a:srgbClr val="FFFFFF"/>
      </a:lt1>
      <a:dk2>
        <a:srgbClr val="000000"/>
      </a:dk2>
      <a:lt2>
        <a:srgbClr val="FFFFFF"/>
      </a:lt2>
      <a:accent1>
        <a:srgbClr val="5CB8B3"/>
      </a:accent1>
      <a:accent2>
        <a:srgbClr val="F5D66E"/>
      </a:accent2>
      <a:accent3>
        <a:srgbClr val="D78189"/>
      </a:accent3>
      <a:accent4>
        <a:srgbClr val="7030A0"/>
      </a:accent4>
      <a:accent5>
        <a:srgbClr val="0070C0"/>
      </a:accent5>
      <a:accent6>
        <a:srgbClr val="C4D36D"/>
      </a:accent6>
      <a:hlink>
        <a:srgbClr val="54C3BD"/>
      </a:hlink>
      <a:folHlink>
        <a:srgbClr val="54C3BD"/>
      </a:folHlink>
    </a:clrScheme>
    <a:fontScheme name="Custom 154">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67328976_Minimalist presentation_RVA_v4" id="{DA616D2A-CFEC-48D2-90FC-DF66CF8D2F8A}" vid="{8F2838F8-33B8-457C-9B19-1E5863B0E0D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47323504-CBC8-4A2F-BF86-8DF0D94D4A3D}">
  <ds:schemaRefs>
    <ds:schemaRef ds:uri="http://schemas.microsoft.com/sharepoint/v3/contenttype/forms"/>
  </ds:schemaRefs>
</ds:datastoreItem>
</file>

<file path=customXml/itemProps2.xml><?xml version="1.0" encoding="utf-8"?>
<ds:datastoreItem xmlns:ds="http://schemas.openxmlformats.org/officeDocument/2006/customXml" ds:itemID="{853D8350-BC36-420E-83B3-2CFFF4E97F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6100F67-BC3D-46B4-8D39-802DC9D7F2EB}">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Minimalist presentation</Template>
  <TotalTime>0</TotalTime>
  <Words>669</Words>
  <Application>Microsoft Office PowerPoint</Application>
  <PresentationFormat>Widescreen</PresentationFormat>
  <Paragraphs>72</Paragraphs>
  <Slides>7</Slides>
  <Notes>7</Notes>
  <HiddenSlides>0</HiddenSlides>
  <MMClips>7</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Calibri</vt:lpstr>
      <vt:lpstr>Corbel</vt:lpstr>
      <vt:lpstr>Courier New</vt:lpstr>
      <vt:lpstr>Times New Roman</vt:lpstr>
      <vt:lpstr>Wingdings</vt:lpstr>
      <vt:lpstr>Office Theme</vt:lpstr>
      <vt:lpstr>X-Ray pneumonia detection</vt:lpstr>
      <vt:lpstr>Problem Statement</vt:lpstr>
      <vt:lpstr>X-ray dataset</vt:lpstr>
      <vt:lpstr>Problem approach</vt:lpstr>
      <vt:lpstr>Final Model performance on test set</vt:lpstr>
      <vt:lpstr>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2020-02-16T00:44:43Z</dcterms:created>
  <dcterms:modified xsi:type="dcterms:W3CDTF">2020-05-21T00:49:16Z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